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32" r:id="rId1"/>
  </p:sldMasterIdLst>
  <p:sldIdLst>
    <p:sldId id="309" r:id="rId2"/>
    <p:sldId id="310" r:id="rId3"/>
    <p:sldId id="275" r:id="rId4"/>
    <p:sldId id="270" r:id="rId5"/>
    <p:sldId id="269" r:id="rId6"/>
    <p:sldId id="280" r:id="rId7"/>
    <p:sldId id="299" r:id="rId8"/>
    <p:sldId id="311" r:id="rId9"/>
    <p:sldId id="267" r:id="rId10"/>
    <p:sldId id="300" r:id="rId11"/>
    <p:sldId id="264" r:id="rId12"/>
    <p:sldId id="301" r:id="rId13"/>
    <p:sldId id="258" r:id="rId14"/>
    <p:sldId id="302" r:id="rId15"/>
    <p:sldId id="272" r:id="rId16"/>
    <p:sldId id="291" r:id="rId17"/>
    <p:sldId id="292" r:id="rId18"/>
    <p:sldId id="303" r:id="rId19"/>
    <p:sldId id="285" r:id="rId20"/>
    <p:sldId id="293" r:id="rId21"/>
    <p:sldId id="294" r:id="rId22"/>
    <p:sldId id="304" r:id="rId23"/>
    <p:sldId id="286" r:id="rId24"/>
    <p:sldId id="295" r:id="rId25"/>
    <p:sldId id="296" r:id="rId26"/>
    <p:sldId id="305" r:id="rId27"/>
    <p:sldId id="297" r:id="rId28"/>
    <p:sldId id="306" r:id="rId29"/>
    <p:sldId id="276" r:id="rId30"/>
    <p:sldId id="307" r:id="rId31"/>
    <p:sldId id="298" r:id="rId32"/>
  </p:sldIdLst>
  <p:sldSz cx="9144000" cy="6858000" type="screen4x3"/>
  <p:notesSz cx="6858000" cy="9144000"/>
  <p:embeddedFontLst>
    <p:embeddedFont>
      <p:font typeface="Wingdings 2" panose="05020102010507070707" pitchFamily="18" charset="2"/>
      <p:regular r:id="rId33"/>
    </p:embeddedFont>
    <p:embeddedFont>
      <p:font typeface="Cambria Math" panose="02040503050406030204" pitchFamily="18" charset="0"/>
      <p:regular r:id="rId34"/>
    </p:embeddedFont>
    <p:embeddedFont>
      <p:font typeface="Century Schoolbook" panose="02040604050505020304" pitchFamily="18" charset="0"/>
      <p:regular r:id="rId35"/>
      <p:bold r:id="rId36"/>
      <p:italic r:id="rId37"/>
      <p:boldItalic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FFFFCC"/>
    <a:srgbClr val="FFB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39" autoAdjust="0"/>
    <p:restoredTop sz="92293" autoAdjust="0"/>
  </p:normalViewPr>
  <p:slideViewPr>
    <p:cSldViewPr>
      <p:cViewPr varScale="1">
        <p:scale>
          <a:sx n="51" d="100"/>
          <a:sy n="51" d="100"/>
        </p:scale>
        <p:origin x="1265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01.02.2023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4.wav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5.jpeg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5.jpe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audio" Target="../media/audio2.wav"/><Relationship Id="rId7" Type="http://schemas.openxmlformats.org/officeDocument/2006/relationships/image" Target="../media/image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5.jpeg"/><Relationship Id="rId4" Type="http://schemas.openxmlformats.org/officeDocument/2006/relationships/audio" Target="../media/audio5.wav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28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5" Type="http://schemas.openxmlformats.org/officeDocument/2006/relationships/image" Target="../media/image49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5.jpeg"/><Relationship Id="rId7" Type="http://schemas.openxmlformats.org/officeDocument/2006/relationships/image" Target="../media/image5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6.png"/><Relationship Id="rId4" Type="http://schemas.openxmlformats.org/officeDocument/2006/relationships/image" Target="../media/image50.png"/><Relationship Id="rId9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6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59.png"/><Relationship Id="rId4" Type="http://schemas.openxmlformats.org/officeDocument/2006/relationships/audio" Target="../media/audio5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8.png"/><Relationship Id="rId3" Type="http://schemas.openxmlformats.org/officeDocument/2006/relationships/image" Target="../media/image61.png"/><Relationship Id="rId7" Type="http://schemas.openxmlformats.org/officeDocument/2006/relationships/image" Target="../media/image63.png"/><Relationship Id="rId12" Type="http://schemas.openxmlformats.org/officeDocument/2006/relationships/image" Target="../media/image6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66.png"/><Relationship Id="rId5" Type="http://schemas.openxmlformats.org/officeDocument/2006/relationships/image" Target="../media/image6.png"/><Relationship Id="rId10" Type="http://schemas.openxmlformats.org/officeDocument/2006/relationships/image" Target="../media/image65.png"/><Relationship Id="rId4" Type="http://schemas.openxmlformats.org/officeDocument/2006/relationships/image" Target="../media/image62.png"/><Relationship Id="rId9" Type="http://schemas.openxmlformats.org/officeDocument/2006/relationships/image" Target="../media/image28.png"/><Relationship Id="rId14" Type="http://schemas.openxmlformats.org/officeDocument/2006/relationships/image" Target="../media/image6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5.jpeg"/><Relationship Id="rId9" Type="http://schemas.openxmlformats.org/officeDocument/2006/relationships/image" Target="../media/image7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77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5.jpeg"/><Relationship Id="rId4" Type="http://schemas.openxmlformats.org/officeDocument/2006/relationships/image" Target="../media/image7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13" Type="http://schemas.openxmlformats.org/officeDocument/2006/relationships/image" Target="../media/image88.png"/><Relationship Id="rId3" Type="http://schemas.openxmlformats.org/officeDocument/2006/relationships/audio" Target="../media/audio2.wav"/><Relationship Id="rId7" Type="http://schemas.openxmlformats.org/officeDocument/2006/relationships/image" Target="../media/image82.png"/><Relationship Id="rId12" Type="http://schemas.openxmlformats.org/officeDocument/2006/relationships/image" Target="../media/image8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0.png"/><Relationship Id="rId11" Type="http://schemas.openxmlformats.org/officeDocument/2006/relationships/image" Target="../media/image86.png"/><Relationship Id="rId5" Type="http://schemas.openxmlformats.org/officeDocument/2006/relationships/image" Target="../media/image37.png"/><Relationship Id="rId10" Type="http://schemas.openxmlformats.org/officeDocument/2006/relationships/image" Target="../media/image85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84.png"/><Relationship Id="rId14" Type="http://schemas.openxmlformats.org/officeDocument/2006/relationships/image" Target="../media/image8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audio" Target="../media/audio4.wav"/><Relationship Id="rId7" Type="http://schemas.openxmlformats.org/officeDocument/2006/relationships/image" Target="../media/image92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11" Type="http://schemas.openxmlformats.org/officeDocument/2006/relationships/image" Target="../media/image96.png"/><Relationship Id="rId5" Type="http://schemas.openxmlformats.org/officeDocument/2006/relationships/image" Target="../media/image5.jpeg"/><Relationship Id="rId10" Type="http://schemas.openxmlformats.org/officeDocument/2006/relationships/image" Target="../media/image95.png"/><Relationship Id="rId4" Type="http://schemas.openxmlformats.org/officeDocument/2006/relationships/image" Target="../media/image90.png"/><Relationship Id="rId9" Type="http://schemas.openxmlformats.org/officeDocument/2006/relationships/image" Target="../media/image9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55.png"/><Relationship Id="rId7" Type="http://schemas.openxmlformats.org/officeDocument/2006/relationships/image" Target="../media/image76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80.png"/><Relationship Id="rId7" Type="http://schemas.openxmlformats.org/officeDocument/2006/relationships/image" Target="../media/image10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11" Type="http://schemas.openxmlformats.org/officeDocument/2006/relationships/image" Target="../media/image106.png"/><Relationship Id="rId5" Type="http://schemas.openxmlformats.org/officeDocument/2006/relationships/image" Target="../media/image100.png"/><Relationship Id="rId10" Type="http://schemas.openxmlformats.org/officeDocument/2006/relationships/image" Target="../media/image105.png"/><Relationship Id="rId4" Type="http://schemas.openxmlformats.org/officeDocument/2006/relationships/image" Target="../media/image99.png"/><Relationship Id="rId9" Type="http://schemas.openxmlformats.org/officeDocument/2006/relationships/image" Target="../media/image10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openxmlformats.org/officeDocument/2006/relationships/image" Target="../media/image111.png"/><Relationship Id="rId3" Type="http://schemas.openxmlformats.org/officeDocument/2006/relationships/image" Target="../media/image55.png"/><Relationship Id="rId7" Type="http://schemas.openxmlformats.org/officeDocument/2006/relationships/image" Target="../media/image76.png"/><Relationship Id="rId12" Type="http://schemas.openxmlformats.org/officeDocument/2006/relationships/image" Target="../media/image110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11" Type="http://schemas.openxmlformats.org/officeDocument/2006/relationships/image" Target="../media/image109.png"/><Relationship Id="rId5" Type="http://schemas.openxmlformats.org/officeDocument/2006/relationships/image" Target="../media/image56.png"/><Relationship Id="rId10" Type="http://schemas.openxmlformats.org/officeDocument/2006/relationships/image" Target="../media/image108.png"/><Relationship Id="rId4" Type="http://schemas.openxmlformats.org/officeDocument/2006/relationships/image" Target="../media/image21.png"/><Relationship Id="rId9" Type="http://schemas.openxmlformats.org/officeDocument/2006/relationships/image" Target="../media/image10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audio2.wav"/><Relationship Id="rId7" Type="http://schemas.openxmlformats.org/officeDocument/2006/relationships/image" Target="../media/image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jpeg"/><Relationship Id="rId4" Type="http://schemas.openxmlformats.org/officeDocument/2006/relationships/audio" Target="../media/audio4.wav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544018"/>
            <a:ext cx="9144000" cy="39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ru-RU" sz="3200" b="1" dirty="0">
                <a:cs typeface="Times New Roman" pitchFamily="18" charset="0"/>
              </a:rPr>
              <a:t>                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Предмет преподавания:                 </a:t>
            </a:r>
          </a:p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                          математика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.</a:t>
            </a:r>
          </a:p>
          <a:p>
            <a:endParaRPr lang="ru-RU" sz="3200" dirty="0">
              <a:solidFill>
                <a:srgbClr val="375BB0"/>
              </a:solidFill>
            </a:endParaRPr>
          </a:p>
          <a:p>
            <a:pPr eaLnBrk="0" hangingPunct="0"/>
            <a:endParaRPr lang="ru-RU" dirty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  <a:p>
            <a:pPr eaLnBrk="0" hangingPunct="0"/>
            <a:endParaRPr lang="ru-RU" dirty="0">
              <a:cs typeface="Times New Roman" pitchFamily="18" charset="0"/>
            </a:endParaRPr>
          </a:p>
          <a:p>
            <a:pPr eaLnBrk="0" hangingPunct="0"/>
            <a:r>
              <a:rPr lang="ru-RU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           </a:t>
            </a:r>
            <a:r>
              <a:rPr lang="ru-RU" sz="3200" b="1" i="1" dirty="0" err="1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Былинкина</a:t>
            </a:r>
            <a:r>
              <a:rPr lang="ru-RU" sz="3200" b="1" i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 </a:t>
            </a:r>
            <a:r>
              <a:rPr lang="ru-RU" sz="3200" b="1" i="1" dirty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Оксана Владимировна</a:t>
            </a:r>
          </a:p>
          <a:p>
            <a:pPr eaLnBrk="0" hangingPunct="0"/>
            <a:r>
              <a:rPr lang="ru-RU" sz="3200" b="1" i="1" dirty="0">
                <a:solidFill>
                  <a:srgbClr val="C00000"/>
                </a:solidFill>
                <a:cs typeface="Times New Roman" pitchFamily="18" charset="0"/>
              </a:rPr>
              <a:t> </a:t>
            </a:r>
            <a:endParaRPr lang="ru-RU" sz="3200" b="1" i="1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eaLnBrk="0" hangingPunct="0"/>
            <a:endParaRPr lang="ru-RU" sz="3200" b="1" i="1" dirty="0">
              <a:solidFill>
                <a:srgbClr val="C00000"/>
              </a:solidFill>
              <a:cs typeface="Times New Roman" pitchFamily="18" charset="0"/>
            </a:endParaRPr>
          </a:p>
          <a:p>
            <a:pPr eaLnBrk="0" hangingPunct="0"/>
            <a:endParaRPr lang="ru-RU" sz="2000" b="1" i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5229200"/>
            <a:ext cx="64087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"СОШ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имени А.А. Фадеева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с. Чугуевка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Чугуевского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района Приморского края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23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290447"/>
              </p:ext>
            </p:extLst>
          </p:nvPr>
        </p:nvGraphicFramePr>
        <p:xfrm>
          <a:off x="190679" y="1120615"/>
          <a:ext cx="8928993" cy="571380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81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58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8063"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</a:t>
                      </a:r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Объект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</a:t>
                      </a:r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Расход         </a:t>
                      </a:r>
                    </a:p>
                    <a:p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материала 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Мате-риал 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Итого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i="0" dirty="0" smtClean="0">
                          <a:solidFill>
                            <a:srgbClr val="002060"/>
                          </a:solidFill>
                        </a:rPr>
                        <a:t>1. Песочница</a:t>
                      </a:r>
                    </a:p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0" i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2. Лавочка - тумба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3. Беседка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4. Клумба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5. Домик.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6. Крыша домика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7. Грибок, ножка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8. Грибок, крыша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275856" y="209640"/>
            <a:ext cx="1895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spc="300" dirty="0">
                <a:solidFill>
                  <a:srgbClr val="A50021"/>
                </a:solidFill>
              </a:rPr>
              <a:t>Смета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4499992" y="2204864"/>
                <a:ext cx="1292790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b="1" smtClean="0">
                    <a:solidFill>
                      <a:srgbClr val="002060"/>
                    </a:solidFill>
                  </a:rPr>
                  <a:t>1,8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м</m:t>
                        </m:r>
                      </m:e>
                      <m:sup>
                        <m:r>
                          <a:rPr lang="ru-RU" sz="28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ru-RU" sz="2800" b="1" i="1">
                        <a:solidFill>
                          <a:srgbClr val="002060"/>
                        </a:solidFill>
                        <a:latin typeface="Cambria Math"/>
                      </a:rPr>
                      <m:t> </m:t>
                    </m:r>
                  </m:oMath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92" y="2204864"/>
                <a:ext cx="1292790" cy="532966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9434" t="-10345" b="-310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рямоугольник 4"/>
          <p:cNvSpPr/>
          <p:nvPr/>
        </p:nvSpPr>
        <p:spPr>
          <a:xfrm rot="5400000">
            <a:off x="6301910" y="2689419"/>
            <a:ext cx="16979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2">
                    <a:lumMod val="25000"/>
                  </a:schemeClr>
                </a:solidFill>
              </a:rPr>
              <a:t>Фанера</a:t>
            </a:r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6445378" y="4940383"/>
            <a:ext cx="1410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Жесть</a:t>
            </a:r>
          </a:p>
        </p:txBody>
      </p:sp>
    </p:spTree>
    <p:extLst>
      <p:ext uri="{BB962C8B-B14F-4D97-AF65-F5344CB8AC3E}">
        <p14:creationId xmlns:p14="http://schemas.microsoft.com/office/powerpoint/2010/main" val="334844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IMG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3" r="70536" b="48333"/>
          <a:stretch/>
        </p:blipFill>
        <p:spPr bwMode="auto">
          <a:xfrm>
            <a:off x="0" y="403498"/>
            <a:ext cx="1429085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Куб 3"/>
          <p:cNvSpPr/>
          <p:nvPr/>
        </p:nvSpPr>
        <p:spPr>
          <a:xfrm>
            <a:off x="2168150" y="1149896"/>
            <a:ext cx="2952328" cy="1512168"/>
          </a:xfrm>
          <a:prstGeom prst="cub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2169367" y="2251720"/>
            <a:ext cx="432048" cy="410344"/>
          </a:xfrm>
          <a:prstGeom prst="line">
            <a:avLst/>
          </a:prstGeom>
          <a:ln w="381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601415" y="1175048"/>
            <a:ext cx="0" cy="1101824"/>
          </a:xfrm>
          <a:prstGeom prst="line">
            <a:avLst/>
          </a:prstGeom>
          <a:ln w="381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601415" y="2276872"/>
            <a:ext cx="2519063" cy="0"/>
          </a:xfrm>
          <a:prstGeom prst="line">
            <a:avLst/>
          </a:prstGeom>
          <a:ln w="381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090716" y="252386"/>
            <a:ext cx="4095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</a:rPr>
              <a:t>Лавочка – </a:t>
            </a:r>
            <a:r>
              <a:rPr lang="ru-RU" sz="3200" b="1" i="1" dirty="0" smtClean="0">
                <a:solidFill>
                  <a:srgbClr val="002060"/>
                </a:solidFill>
                <a:effectLst>
                  <a:outerShdw blurRad="50800" dist="39002" dir="5460000" algn="tl">
                    <a:srgbClr val="000000">
                      <a:alpha val="38000"/>
                    </a:srgbClr>
                  </a:outerShdw>
                </a:effectLst>
              </a:rPr>
              <a:t>тумба 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169367" y="2677953"/>
            <a:ext cx="0" cy="72008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16016" y="2677953"/>
            <a:ext cx="0" cy="72008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130113" y="2302024"/>
            <a:ext cx="0" cy="72008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385391" y="3037993"/>
            <a:ext cx="2047996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4860032" y="2852936"/>
            <a:ext cx="144016" cy="169168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130113" y="1149896"/>
            <a:ext cx="594015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120478" y="2276872"/>
            <a:ext cx="594015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5433154" y="1340768"/>
            <a:ext cx="0" cy="72008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2927526" y="3059668"/>
            <a:ext cx="6046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2 м 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4741980" y="3070945"/>
            <a:ext cx="1053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0,5 м     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471187" y="1548441"/>
            <a:ext cx="1391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0,5 м     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404196" y="252387"/>
            <a:ext cx="5389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</a:rPr>
              <a:t>2</a:t>
            </a:r>
            <a:r>
              <a:rPr lang="ru-RU" sz="3200" b="1" i="1" dirty="0" smtClean="0">
                <a:solidFill>
                  <a:srgbClr val="002060"/>
                </a:solidFill>
              </a:rPr>
              <a:t>.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2" name="Таблица 3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9105476"/>
                  </p:ext>
                </p:extLst>
              </p:nvPr>
            </p:nvGraphicFramePr>
            <p:xfrm>
              <a:off x="78734" y="4133566"/>
              <a:ext cx="8669730" cy="2760768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247704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66429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94421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79208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79208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735594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Многогранник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Формула для расчетов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Итого</a:t>
                          </a: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1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м</m:t>
                                    </m:r>
                                  </m:e>
                                  <m:sup>
                                    <m:r>
                                      <a:rPr lang="ru-RU" b="1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Кол-во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Материал</a:t>
                          </a:r>
                        </a:p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фанера</a:t>
                          </a:r>
                          <a:endParaRPr lang="ru-RU" sz="2000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 vert="vert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846368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</a:t>
                          </a: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2" name="Таблица 3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3619105476"/>
                  </p:ext>
                </p:extLst>
              </p:nvPr>
            </p:nvGraphicFramePr>
            <p:xfrm>
              <a:off x="78734" y="4133566"/>
              <a:ext cx="8669730" cy="2760768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2477042"/>
                    <a:gridCol w="2664296"/>
                    <a:gridCol w="1944216"/>
                    <a:gridCol w="792088"/>
                    <a:gridCol w="792088"/>
                  </a:tblGrid>
                  <a:tr h="91440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Многогранник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Формула для расчетов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l="-264577" t="-3333" r="-81818" b="-202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Кол-во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Материал</a:t>
                          </a:r>
                        </a:p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фанера</a:t>
                          </a:r>
                          <a:endParaRPr lang="ru-RU" sz="2000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 vert="vert"/>
                    </a:tc>
                  </a:tr>
                  <a:tr h="1846368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</a:t>
                          </a: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3" name="Прямоугольник 32"/>
          <p:cNvSpPr/>
          <p:nvPr/>
        </p:nvSpPr>
        <p:spPr>
          <a:xfrm>
            <a:off x="673661" y="3567087"/>
            <a:ext cx="76322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Рассчитайте расход материала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598763" y="5070199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57978" y="5095958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00853" y="5162530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3043498" y="6214232"/>
                <a:ext cx="151714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ru-RU" sz="20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бок</m:t>
                        </m:r>
                      </m:sub>
                    </m:sSub>
                    <m:r>
                      <a:rPr lang="ru-RU" sz="20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en-US" sz="20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𝑃</m:t>
                    </m:r>
                    <m:r>
                      <a:rPr lang="en-US" sz="20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∙</m:t>
                    </m:r>
                    <m:r>
                      <a:rPr lang="en-US" sz="20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h</m:t>
                    </m:r>
                  </m:oMath>
                </a14:m>
                <a:r>
                  <a:rPr lang="ru-RU" sz="2000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 </a:t>
                </a:r>
                <a:endParaRPr lang="ru-RU" sz="2000" dirty="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3498" y="6214232"/>
                <a:ext cx="1517147" cy="400110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Прямоугольник 10"/>
          <p:cNvSpPr/>
          <p:nvPr/>
        </p:nvSpPr>
        <p:spPr>
          <a:xfrm>
            <a:off x="7236460" y="5174834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0941" y="5327400"/>
            <a:ext cx="22044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</a:rPr>
              <a:t>Прямоугольный</a:t>
            </a:r>
          </a:p>
          <a:p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</a:rPr>
              <a:t>параллелепипед</a:t>
            </a:r>
            <a:endParaRPr lang="ru-RU" sz="20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372932" y="5026644"/>
                <a:ext cx="308759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полн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20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sz="20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осн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000" b="0" i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бок</m:t>
                          </m:r>
                        </m:sub>
                      </m:sSub>
                    </m:oMath>
                  </m:oMathPara>
                </a14:m>
                <a:endParaRPr lang="ru-RU" sz="2000" dirty="0" smtClean="0">
                  <a:solidFill>
                    <a:schemeClr val="accent2">
                      <a:lumMod val="50000"/>
                    </a:schemeClr>
                  </a:solidFill>
                </a:endParaRPr>
              </a:p>
              <a:p>
                <a:endParaRPr lang="ru-RU" sz="2000" dirty="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2932" y="5026644"/>
                <a:ext cx="3087598" cy="707886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19"/>
              <p:cNvSpPr/>
              <p:nvPr/>
            </p:nvSpPr>
            <p:spPr>
              <a:xfrm>
                <a:off x="2927526" y="5604053"/>
                <a:ext cx="146001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ru-RU" sz="2000" i="1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осн</m:t>
                          </m:r>
                        </m:sub>
                      </m:sSub>
                      <m:r>
                        <a:rPr lang="ru-RU" sz="2000" i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=а</m:t>
                      </m:r>
                      <m:r>
                        <a:rPr lang="ru-RU" sz="2000" i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∙б</m:t>
                      </m:r>
                    </m:oMath>
                  </m:oMathPara>
                </a14:m>
                <a:endParaRPr lang="ru-RU" sz="2000" dirty="0">
                  <a:solidFill>
                    <a:schemeClr val="accent2">
                      <a:lumMod val="50000"/>
                    </a:schemeClr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7526" y="5604053"/>
                <a:ext cx="1460015" cy="400110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Прямоугольник 21"/>
          <p:cNvSpPr/>
          <p:nvPr/>
        </p:nvSpPr>
        <p:spPr>
          <a:xfrm>
            <a:off x="7299881" y="5512065"/>
            <a:ext cx="360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5244319" y="5005196"/>
                <a:ext cx="150893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осн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=1 </m:t>
                      </m:r>
                      <m:sSup>
                        <m:sSupPr>
                          <m:ctrlPr>
                            <a:rPr lang="ru-RU" sz="20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0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20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4319" y="5005196"/>
                <a:ext cx="1508938" cy="400110"/>
              </a:xfrm>
              <a:prstGeom prst="rect">
                <a:avLst/>
              </a:prstGeom>
              <a:blipFill rotWithShape="1">
                <a:blip r:embed="rId9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5244319" y="5466861"/>
                <a:ext cx="153388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ru-RU" sz="20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бок</m:t>
                        </m:r>
                      </m:sub>
                    </m:sSub>
                    <m:r>
                      <a:rPr lang="ru-RU" sz="20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=</m:t>
                    </m:r>
                  </m:oMath>
                </a14:m>
                <a:r>
                  <a:rPr lang="ru-RU" sz="2000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2,5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 dirty="0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b="0" i="1" dirty="0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м</m:t>
                        </m:r>
                      </m:e>
                      <m:sup>
                        <m:r>
                          <a:rPr lang="ru-RU" sz="2000" b="0" i="1" dirty="0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000" dirty="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4319" y="5466861"/>
                <a:ext cx="1533881" cy="400110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 t="-7692" b="-27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101513" y="5973730"/>
                <a:ext cx="2206245" cy="7377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accent2">
                                      <a:lumMod val="5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accent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ru-RU" sz="2000" i="1">
                                  <a:solidFill>
                                    <a:schemeClr val="accent2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полн</m:t>
                              </m:r>
                            </m:sub>
                          </m:sSub>
                        </m:e>
                        <m:sub>
                          <m:r>
                            <a:rPr lang="en-US" sz="20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 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=2+2</m:t>
                      </m:r>
                      <m:r>
                        <a:rPr lang="ru-RU" sz="2000" b="0" i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,5</m:t>
                      </m:r>
                    </m:oMath>
                  </m:oMathPara>
                </a14:m>
                <a:endParaRPr lang="ru-RU" sz="2000" b="0" i="1" dirty="0" smtClean="0">
                  <a:solidFill>
                    <a:schemeClr val="accent2">
                      <a:lumMod val="50000"/>
                    </a:schemeClr>
                  </a:solidFill>
                  <a:latin typeface="Cambria Math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20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    </m:t>
                        </m:r>
                        <m:r>
                          <a:rPr lang="en-US" sz="20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ru-RU" sz="20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полн</m:t>
                        </m:r>
                      </m:sub>
                    </m:sSub>
                  </m:oMath>
                </a14:m>
                <a:r>
                  <a:rPr lang="ru-RU" sz="2000" dirty="0" smtClean="0">
                    <a:solidFill>
                      <a:schemeClr val="accent2">
                        <a:lumMod val="50000"/>
                      </a:schemeClr>
                    </a:solidFill>
                  </a:rPr>
                  <a:t>=</a:t>
                </a:r>
                <a14:m>
                  <m:oMath xmlns:m="http://schemas.openxmlformats.org/officeDocument/2006/math">
                    <m:r>
                      <a:rPr lang="ru-RU" sz="2000" b="0" i="1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4,5</m:t>
                    </m:r>
                    <m:sSup>
                      <m:sSupPr>
                        <m:ctrlPr>
                          <a:rPr lang="ru-RU" sz="20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0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м</m:t>
                        </m:r>
                      </m:e>
                      <m:sup>
                        <m:r>
                          <a:rPr lang="ru-RU" sz="2000" b="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000" dirty="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1513" y="5973730"/>
                <a:ext cx="2206245" cy="737702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 b="-140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7293427" y="6124603"/>
                <a:ext cx="1754519" cy="5959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/>
                        </a:rPr>
                        <m:t> </m:t>
                      </m:r>
                      <m:r>
                        <a:rPr lang="en-US" sz="32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𝟏𝟑</m:t>
                      </m:r>
                      <m:r>
                        <a:rPr lang="ru-RU" sz="32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,</m:t>
                      </m:r>
                      <m:r>
                        <a:rPr lang="en-US" sz="32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𝟓</m:t>
                      </m:r>
                      <m:sSup>
                        <m:sSupPr>
                          <m:ctrlPr>
                            <a:rPr lang="en-US" sz="32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2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м</m:t>
                          </m:r>
                        </m:e>
                        <m:sup>
                          <m:r>
                            <a:rPr lang="en-US" sz="32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3200" b="1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3427" y="6124603"/>
                <a:ext cx="1754519" cy="595932"/>
              </a:xfrm>
              <a:prstGeom prst="rect">
                <a:avLst/>
              </a:prstGeom>
              <a:blipFill rotWithShape="1">
                <a:blip r:embed="rId1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Прямоугольник 34"/>
          <p:cNvSpPr/>
          <p:nvPr/>
        </p:nvSpPr>
        <p:spPr>
          <a:xfrm>
            <a:off x="7984888" y="5629333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</a:rPr>
              <a:t>?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07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100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82" dur="100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3" dur="100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1000" autoRev="1" fill="remove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50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7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000"/>
                            </p:stCondLst>
                            <p:childTnLst>
                              <p:par>
                                <p:cTn id="14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4" grpId="0" animBg="1"/>
      <p:bldP spid="28" grpId="0"/>
      <p:bldP spid="29" grpId="0"/>
      <p:bldP spid="30" grpId="0"/>
      <p:bldP spid="33" grpId="0"/>
      <p:bldP spid="33" grpId="1"/>
      <p:bldP spid="2" grpId="0"/>
      <p:bldP spid="2" grpId="1"/>
      <p:bldP spid="5" grpId="0"/>
      <p:bldP spid="5" grpId="1"/>
      <p:bldP spid="7" grpId="0"/>
      <p:bldP spid="7" grpId="1"/>
      <p:bldP spid="9" grpId="0" animBg="1"/>
      <p:bldP spid="11" grpId="0"/>
      <p:bldP spid="11" grpId="1"/>
      <p:bldP spid="14" grpId="0"/>
      <p:bldP spid="16" grpId="0" animBg="1"/>
      <p:bldP spid="20" grpId="0" animBg="1"/>
      <p:bldP spid="24" grpId="0" animBg="1"/>
      <p:bldP spid="3" grpId="0" animBg="1"/>
      <p:bldP spid="10" grpId="0" animBg="1"/>
      <p:bldP spid="27" grpId="0" animBg="1"/>
      <p:bldP spid="3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042155"/>
              </p:ext>
            </p:extLst>
          </p:nvPr>
        </p:nvGraphicFramePr>
        <p:xfrm>
          <a:off x="190679" y="1120615"/>
          <a:ext cx="8928993" cy="571380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81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58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4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8063"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</a:t>
                      </a:r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Объект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</a:t>
                      </a:r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Расход         </a:t>
                      </a:r>
                    </a:p>
                    <a:p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материала 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Мате-риал 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Итого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i="0" dirty="0" smtClean="0">
                          <a:solidFill>
                            <a:srgbClr val="002060"/>
                          </a:solidFill>
                        </a:rPr>
                        <a:t>1. Песочница</a:t>
                      </a:r>
                    </a:p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0" i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2. Лавочка - тумба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3. Беседка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4. Клумба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5. Домик.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6. Крыша домика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7. Грибок, ножка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8. Грибок, крыша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275856" y="209640"/>
            <a:ext cx="1895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spc="300" dirty="0">
                <a:solidFill>
                  <a:srgbClr val="A50021"/>
                </a:solidFill>
              </a:rPr>
              <a:t>Смета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4673611" y="2199928"/>
                <a:ext cx="994631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𝟗</m:t>
                      </m:r>
                      <m:sSup>
                        <m:sSupPr>
                          <m:ctrlP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ru-RU" sz="2800" b="1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ru-RU" sz="2800" b="1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3611" y="2199928"/>
                <a:ext cx="994631" cy="532966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4432904" y="2891256"/>
                <a:ext cx="1476045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𝟏𝟑</m:t>
                      </m:r>
                      <m:r>
                        <a:rPr lang="ru-RU" sz="2800" b="1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,</m:t>
                      </m:r>
                      <m:r>
                        <a:rPr lang="en-US" sz="2800" b="1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𝟓</m:t>
                      </m:r>
                      <m:sSup>
                        <m:sSupPr>
                          <m:ctrlPr>
                            <a:rPr lang="en-US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м</m:t>
                          </m:r>
                        </m:e>
                        <m:sup>
                          <m:r>
                            <a:rPr lang="en-US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2904" y="2891256"/>
                <a:ext cx="1476045" cy="532966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рямоугольник 5"/>
          <p:cNvSpPr/>
          <p:nvPr/>
        </p:nvSpPr>
        <p:spPr>
          <a:xfrm rot="5400000">
            <a:off x="6301910" y="2689419"/>
            <a:ext cx="16979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2">
                    <a:lumMod val="25000"/>
                  </a:schemeClr>
                </a:solidFill>
              </a:rPr>
              <a:t>Фанера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6445378" y="4940383"/>
            <a:ext cx="1410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Жесть</a:t>
            </a:r>
          </a:p>
        </p:txBody>
      </p:sp>
    </p:spTree>
    <p:extLst>
      <p:ext uri="{BB962C8B-B14F-4D97-AF65-F5344CB8AC3E}">
        <p14:creationId xmlns:p14="http://schemas.microsoft.com/office/powerpoint/2010/main" val="2799848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IMG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58" r="64813"/>
          <a:stretch/>
        </p:blipFill>
        <p:spPr bwMode="auto">
          <a:xfrm>
            <a:off x="0" y="611713"/>
            <a:ext cx="1706671" cy="2547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28726" y="3429000"/>
            <a:ext cx="76322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Рассчитайте расход материала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Таблица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0541981"/>
                  </p:ext>
                </p:extLst>
              </p:nvPr>
            </p:nvGraphicFramePr>
            <p:xfrm>
              <a:off x="175324" y="3967282"/>
              <a:ext cx="8669730" cy="2858616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180438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322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01908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6449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74951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717736">
                    <a:tc>
                      <a:txBody>
                        <a:bodyPr/>
                        <a:lstStyle/>
                        <a:p>
                          <a:r>
                            <a:rPr lang="ru-RU" dirty="0" err="1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Многогран</a:t>
                          </a:r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-ник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Формула для расчетов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Итого</a:t>
                          </a: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1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м</m:t>
                                    </m:r>
                                  </m:e>
                                  <m:sup>
                                    <m:r>
                                      <a:rPr lang="ru-RU" b="1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Кол-   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 во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Материал</a:t>
                          </a:r>
                        </a:p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фанера</a:t>
                          </a:r>
                          <a:endParaRPr lang="ru-RU" sz="2000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 vert="vert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944216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</a:t>
                          </a: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Таблица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480541981"/>
                  </p:ext>
                </p:extLst>
              </p:nvPr>
            </p:nvGraphicFramePr>
            <p:xfrm>
              <a:off x="175324" y="3967282"/>
              <a:ext cx="8669730" cy="2858616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1804388"/>
                    <a:gridCol w="2232248"/>
                    <a:gridCol w="3019087"/>
                    <a:gridCol w="864497"/>
                    <a:gridCol w="749510"/>
                  </a:tblGrid>
                  <a:tr h="914400">
                    <a:tc>
                      <a:txBody>
                        <a:bodyPr/>
                        <a:lstStyle/>
                        <a:p>
                          <a:r>
                            <a:rPr lang="ru-RU" dirty="0" err="1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Многогран</a:t>
                          </a:r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-ник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Формула для расчетов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33939" t="-3333" r="-53535" b="-212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Кол-   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 во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Материал</a:t>
                          </a:r>
                        </a:p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фанера</a:t>
                          </a:r>
                          <a:endParaRPr lang="ru-RU" sz="2000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 vert="vert"/>
                    </a:tc>
                  </a:tr>
                  <a:tr h="1944216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</a:t>
                          </a: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Прямоугольник 5"/>
          <p:cNvSpPr/>
          <p:nvPr/>
        </p:nvSpPr>
        <p:spPr>
          <a:xfrm>
            <a:off x="323528" y="116632"/>
            <a:ext cx="26340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</a:rPr>
              <a:t>3. </a:t>
            </a:r>
            <a:r>
              <a:rPr lang="ru-RU" sz="3200" b="1" i="1" dirty="0" smtClean="0">
                <a:solidFill>
                  <a:srgbClr val="002060"/>
                </a:solidFill>
              </a:rPr>
              <a:t>  Беседка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3059832" y="548680"/>
            <a:ext cx="1080120" cy="1944216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139952" y="548680"/>
            <a:ext cx="1008112" cy="1944216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059832" y="2492896"/>
            <a:ext cx="2088232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139952" y="548680"/>
            <a:ext cx="349818" cy="2592288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059832" y="2492896"/>
            <a:ext cx="1429938" cy="648072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4489770" y="2492896"/>
            <a:ext cx="658294" cy="648072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059832" y="2636912"/>
            <a:ext cx="0" cy="504056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489770" y="3277919"/>
            <a:ext cx="0" cy="504056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5175136" y="2636912"/>
            <a:ext cx="0" cy="504056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203848" y="2888940"/>
            <a:ext cx="1111013" cy="54006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4617193" y="2893230"/>
            <a:ext cx="504056" cy="54006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4139952" y="548680"/>
            <a:ext cx="678965" cy="2268252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>
            <a:off x="4644008" y="2816932"/>
            <a:ext cx="0" cy="32403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5020032" y="2494718"/>
            <a:ext cx="0" cy="32403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3419872" y="1520788"/>
            <a:ext cx="33948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4103948" y="1844824"/>
            <a:ext cx="33948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4617193" y="1654736"/>
            <a:ext cx="33948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ик 49"/>
          <p:cNvSpPr/>
          <p:nvPr/>
        </p:nvSpPr>
        <p:spPr>
          <a:xfrm>
            <a:off x="4544835" y="3165086"/>
            <a:ext cx="6303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 2м 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3317603" y="2079163"/>
            <a:ext cx="564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2м 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3181029" y="3093253"/>
            <a:ext cx="564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2м 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4495283" y="1947085"/>
            <a:ext cx="825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1,5м </a:t>
            </a:r>
            <a:r>
              <a:rPr lang="ru-RU" dirty="0"/>
              <a:t> 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892169" y="4717481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2598073" y="4723130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292810" y="4713306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8021185" y="5650710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</a:rPr>
              <a:t>?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7451798" y="4723129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129940" y="5457170"/>
            <a:ext cx="17780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 smtClean="0">
                <a:solidFill>
                  <a:srgbClr val="A50021"/>
                </a:solidFill>
              </a:rPr>
              <a:t>Правильная </a:t>
            </a:r>
          </a:p>
          <a:p>
            <a:r>
              <a:rPr lang="ru-RU" sz="2000" i="1" dirty="0" smtClean="0">
                <a:solidFill>
                  <a:srgbClr val="A50021"/>
                </a:solidFill>
              </a:rPr>
              <a:t>пирамида</a:t>
            </a:r>
            <a:endParaRPr lang="ru-RU" sz="2000" i="1" dirty="0">
              <a:solidFill>
                <a:srgbClr val="A5002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/>
              <p:cNvSpPr txBox="1"/>
              <p:nvPr/>
            </p:nvSpPr>
            <p:spPr>
              <a:xfrm>
                <a:off x="1842917" y="4943882"/>
                <a:ext cx="231633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полн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осн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en-US" sz="2000" b="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бок</m:t>
                          </m:r>
                        </m:sub>
                      </m:sSub>
                    </m:oMath>
                  </m:oMathPara>
                </a14:m>
                <a:endParaRPr lang="ru-RU" sz="2000" dirty="0">
                  <a:solidFill>
                    <a:srgbClr val="A50021"/>
                  </a:solidFill>
                </a:endParaRPr>
              </a:p>
            </p:txBody>
          </p:sp>
        </mc:Choice>
        <mc:Fallback xmlns="">
          <p:sp>
            <p:nvSpPr>
              <p:cNvPr id="60" name="TextBox 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2917" y="4943882"/>
                <a:ext cx="2316339" cy="400110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>
              <a:xfrm>
                <a:off x="2076635" y="5343992"/>
                <a:ext cx="1573187" cy="7377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осн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2000" b="0" i="1" smtClean="0">
                                  <a:solidFill>
                                    <a:srgbClr val="A5002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sz="2000" b="0" i="1" smtClean="0">
                                  <a:solidFill>
                                    <a:srgbClr val="A50021"/>
                                  </a:solidFill>
                                  <a:latin typeface="Cambria Math"/>
                                </a:rPr>
                                <m:t>а</m:t>
                              </m:r>
                            </m:e>
                            <m:sup>
                              <m:r>
                                <a:rPr lang="ru-RU" sz="2000" b="0" i="1" smtClean="0">
                                  <a:solidFill>
                                    <a:srgbClr val="A5002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ad>
                            <m:radPr>
                              <m:degHide m:val="on"/>
                              <m:ctrlPr>
                                <a:rPr lang="ru-RU" sz="2000" b="0" i="1" smtClean="0">
                                  <a:solidFill>
                                    <a:srgbClr val="A5002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sz="2000" b="0" i="1" smtClean="0">
                                  <a:solidFill>
                                    <a:srgbClr val="A50021"/>
                                  </a:solidFill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ru-RU" sz="2000" dirty="0">
                  <a:solidFill>
                    <a:srgbClr val="A50021"/>
                  </a:solidFill>
                </a:endParaRPr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6635" y="5343992"/>
                <a:ext cx="1573187" cy="737766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/>
              <p:cNvSpPr txBox="1"/>
              <p:nvPr/>
            </p:nvSpPr>
            <p:spPr>
              <a:xfrm>
                <a:off x="2028532" y="6158541"/>
                <a:ext cx="2073709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b="0" i="1" smtClean="0"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бок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type m:val="skw"/>
                          <m:ctrlP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en-US" sz="20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𝑃</m:t>
                      </m:r>
                      <m:r>
                        <a:rPr lang="en-US" sz="2000" b="0" i="1" smtClean="0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2000" b="0" i="1" smtClean="0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𝑚</m:t>
                      </m:r>
                    </m:oMath>
                  </m:oMathPara>
                </a14:m>
                <a:endParaRPr lang="ru-RU" sz="2000" dirty="0">
                  <a:solidFill>
                    <a:srgbClr val="A50021"/>
                  </a:solidFill>
                </a:endParaRPr>
              </a:p>
            </p:txBody>
          </p:sp>
        </mc:Choice>
        <mc:Fallback xmlns=""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8532" y="6158541"/>
                <a:ext cx="2073709" cy="492443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t="-125926" r="-5000" b="-1901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>
                <a:off x="4314861" y="4547607"/>
                <a:ext cx="3136937" cy="10455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осн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2000" b="0" i="1" smtClean="0">
                                  <a:solidFill>
                                    <a:srgbClr val="A5002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sz="2000" b="0" i="1" smtClean="0">
                                  <a:solidFill>
                                    <a:srgbClr val="A50021"/>
                                  </a:solidFill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ru-RU" sz="2000" b="0" i="1" smtClean="0">
                                  <a:solidFill>
                                    <a:srgbClr val="A5002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ad>
                            <m:radPr>
                              <m:degHide m:val="on"/>
                              <m:ctrlPr>
                                <a:rPr lang="ru-RU" sz="2000" b="0" i="1" smtClean="0">
                                  <a:solidFill>
                                    <a:srgbClr val="A5002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ru-RU" sz="2000" b="0" i="1" smtClean="0">
                                  <a:solidFill>
                                    <a:srgbClr val="A50021"/>
                                  </a:solidFill>
                                  <a:latin typeface="Cambria Math"/>
                                </a:rPr>
                                <m:t>3</m:t>
                              </m:r>
                            </m:e>
                          </m:rad>
                        </m:num>
                        <m:den>
                          <m: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4</m:t>
                          </m:r>
                        </m:den>
                      </m:f>
                      <m:r>
                        <a:rPr lang="ru-RU" sz="20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3</m:t>
                          </m:r>
                        </m:e>
                      </m:rad>
                      <m:r>
                        <a:rPr lang="ru-RU" sz="2000" b="0" i="1" smtClean="0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≈</m:t>
                      </m:r>
                    </m:oMath>
                  </m:oMathPara>
                </a14:m>
                <a:endParaRPr lang="ru-RU" sz="2000" b="0" i="1" dirty="0" smtClean="0">
                  <a:solidFill>
                    <a:srgbClr val="A50021"/>
                  </a:solidFill>
                  <a:latin typeface="Cambria Math"/>
                  <a:ea typeface="Cambria Math"/>
                </a:endParaRPr>
              </a:p>
              <a:p>
                <a:r>
                  <a:rPr lang="ru-RU" sz="2000" b="0" dirty="0" smtClean="0">
                    <a:solidFill>
                      <a:srgbClr val="A50021"/>
                    </a:solidFill>
                    <a:ea typeface="Cambria Math"/>
                  </a:rPr>
                  <a:t>                         </a:t>
                </a:r>
                <a14:m>
                  <m:oMath xmlns:m="http://schemas.openxmlformats.org/officeDocument/2006/math">
                    <m:r>
                      <a:rPr lang="ru-RU" sz="2000" b="0" i="1" smtClean="0">
                        <a:solidFill>
                          <a:srgbClr val="A50021"/>
                        </a:solidFill>
                        <a:latin typeface="Cambria Math"/>
                        <a:ea typeface="Cambria Math"/>
                      </a:rPr>
                      <m:t>1,8</m:t>
                    </m:r>
                    <m:sSup>
                      <m:sSupPr>
                        <m:ctrlPr>
                          <a:rPr lang="ru-RU" sz="2000" b="0" i="1" smtClean="0">
                            <a:solidFill>
                              <a:srgbClr val="A5002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ru-RU" sz="2000" b="0" i="1" smtClean="0">
                            <a:solidFill>
                              <a:srgbClr val="A50021"/>
                            </a:solidFill>
                            <a:latin typeface="Cambria Math"/>
                            <a:ea typeface="Cambria Math"/>
                          </a:rPr>
                          <m:t>м</m:t>
                        </m:r>
                      </m:e>
                      <m:sup>
                        <m:r>
                          <a:rPr lang="ru-RU" sz="2000" b="0" i="1" smtClean="0">
                            <a:solidFill>
                              <a:srgbClr val="A50021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000" dirty="0"/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4861" y="4547607"/>
                <a:ext cx="3136937" cy="1045543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/>
              <p:cNvSpPr txBox="1"/>
              <p:nvPr/>
            </p:nvSpPr>
            <p:spPr>
              <a:xfrm>
                <a:off x="4192430" y="5703420"/>
                <a:ext cx="3080202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бок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type m:val="skw"/>
                          <m:ctrlP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ru-RU" sz="20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6</m:t>
                      </m:r>
                      <m:r>
                        <a:rPr lang="ru-RU" sz="2000" b="0" i="1" smtClean="0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∙1,5=4,5</m:t>
                      </m:r>
                      <m:sSup>
                        <m:sSupPr>
                          <m:ctrlP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/>
                              <a:ea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2000" dirty="0">
                  <a:solidFill>
                    <a:srgbClr val="A50021"/>
                  </a:solidFill>
                </a:endParaRPr>
              </a:p>
            </p:txBody>
          </p:sp>
        </mc:Choice>
        <mc:Fallback xmlns="">
          <p:sp>
            <p:nvSpPr>
              <p:cNvPr id="64" name="TextBox 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2430" y="5703420"/>
                <a:ext cx="3080202" cy="492443"/>
              </a:xfrm>
              <a:prstGeom prst="rect">
                <a:avLst/>
              </a:prstGeom>
              <a:blipFill rotWithShape="1">
                <a:blip r:embed="rId9" cstate="print"/>
                <a:stretch>
                  <a:fillRect t="-127500" b="-1937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/>
              <p:cNvSpPr txBox="1"/>
              <p:nvPr/>
            </p:nvSpPr>
            <p:spPr>
              <a:xfrm>
                <a:off x="5814496" y="1124744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5" name="TextBox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4496" y="1124744"/>
                <a:ext cx="300082" cy="369332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/>
              <p:cNvSpPr txBox="1"/>
              <p:nvPr/>
            </p:nvSpPr>
            <p:spPr>
              <a:xfrm>
                <a:off x="4130784" y="6300056"/>
                <a:ext cx="3344407" cy="4361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sz="2000" b="0" i="1" smtClean="0">
                                  <a:solidFill>
                                    <a:srgbClr val="A5002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solidFill>
                                    <a:srgbClr val="A50021"/>
                                  </a:solidFill>
                                  <a:latin typeface="Cambria Math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ru-RU" sz="2000" b="0" i="1" smtClean="0">
                                  <a:solidFill>
                                    <a:srgbClr val="A50021"/>
                                  </a:solidFill>
                                  <a:latin typeface="Cambria Math"/>
                                </a:rPr>
                                <m:t>полн</m:t>
                              </m:r>
                            </m:sub>
                          </m:sSub>
                        </m:e>
                        <m:sub>
                          <m:r>
                            <a:rPr lang="en-US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 </m:t>
                          </m:r>
                        </m:sub>
                      </m:sSub>
                      <m:r>
                        <a:rPr lang="en-US" sz="20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=1</m:t>
                      </m:r>
                      <m:r>
                        <a:rPr lang="ru-RU" sz="20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,8+4,5=6,3</m:t>
                      </m:r>
                      <m:sSup>
                        <m:sSupPr>
                          <m:ctrlP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20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2000" dirty="0"/>
              </a:p>
            </p:txBody>
          </p:sp>
        </mc:Choice>
        <mc:Fallback xmlns="">
          <p:sp>
            <p:nvSpPr>
              <p:cNvPr id="68" name="TextBox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0784" y="6300056"/>
                <a:ext cx="3344407" cy="436145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/>
              <p:cNvSpPr txBox="1"/>
              <p:nvPr/>
            </p:nvSpPr>
            <p:spPr>
              <a:xfrm>
                <a:off x="7673974" y="6070441"/>
                <a:ext cx="1242071" cy="5959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200" b="1" dirty="0" smtClean="0">
                    <a:solidFill>
                      <a:srgbClr val="FF0000"/>
                    </a:solidFill>
                  </a:rPr>
                  <a:t>6,3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ru-RU" sz="3200" b="1" i="0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м</m:t>
                        </m:r>
                      </m:e>
                      <m:sup>
                        <m:r>
                          <a:rPr lang="ru-RU" sz="3200" b="1" i="0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ru-RU" sz="32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9" name="TextBox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3974" y="6070441"/>
                <a:ext cx="1242071" cy="595932"/>
              </a:xfrm>
              <a:prstGeom prst="rect">
                <a:avLst/>
              </a:prstGeom>
              <a:blipFill rotWithShape="1">
                <a:blip r:embed="rId12" cstate="print"/>
                <a:stretch>
                  <a:fillRect l="-12745" t="-12245" b="-316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/>
              <p:cNvSpPr txBox="1"/>
              <p:nvPr/>
            </p:nvSpPr>
            <p:spPr>
              <a:xfrm>
                <a:off x="7326764" y="4912044"/>
                <a:ext cx="69442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600" b="0" i="1" smtClean="0">
                          <a:latin typeface="Cambria Math"/>
                        </a:rPr>
                        <m:t> </m:t>
                      </m:r>
                      <m:r>
                        <a:rPr lang="ru-RU" sz="3600" b="1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ru-RU" sz="3600" b="1" dirty="0"/>
              </a:p>
            </p:txBody>
          </p:sp>
        </mc:Choice>
        <mc:Fallback xmlns="">
          <p:sp>
            <p:nvSpPr>
              <p:cNvPr id="70" name="TextBox 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6764" y="4912044"/>
                <a:ext cx="694421" cy="646331"/>
              </a:xfrm>
              <a:prstGeom prst="rect">
                <a:avLst/>
              </a:prstGeom>
              <a:blipFill rotWithShape="1">
                <a:blip r:embed="rId1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5490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6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600"/>
                            </p:stCondLst>
                            <p:childTnLst>
                              <p:par>
                                <p:cTn id="90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2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3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600"/>
                            </p:stCondLst>
                            <p:childTnLst>
                              <p:par>
                                <p:cTn id="96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100"/>
                            </p:stCondLst>
                            <p:childTnLst>
                              <p:par>
                                <p:cTn id="10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2" presetClass="entr" presetSubtype="1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500"/>
                            </p:stCondLst>
                            <p:childTnLst>
                              <p:par>
                                <p:cTn id="14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2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2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500"/>
                            </p:stCondLst>
                            <p:childTnLst>
                              <p:par>
                                <p:cTn id="162" presetID="2" presetClass="entr" presetSubtype="1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2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20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0" grpId="0"/>
      <p:bldP spid="51" grpId="0"/>
      <p:bldP spid="52" grpId="0"/>
      <p:bldP spid="53" grpId="0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60" grpId="0" animBg="1"/>
      <p:bldP spid="61" grpId="0" animBg="1"/>
      <p:bldP spid="62" grpId="0" animBg="1"/>
      <p:bldP spid="63" grpId="0" animBg="1"/>
      <p:bldP spid="69" grpId="0" animBg="1"/>
      <p:bldP spid="7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442356"/>
              </p:ext>
            </p:extLst>
          </p:nvPr>
        </p:nvGraphicFramePr>
        <p:xfrm>
          <a:off x="190679" y="1120615"/>
          <a:ext cx="8773809" cy="571380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6612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8063"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</a:t>
                      </a:r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Объект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</a:t>
                      </a:r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Расход         </a:t>
                      </a:r>
                    </a:p>
                    <a:p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материала 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Мате-риал 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Итого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i="0" dirty="0" smtClean="0">
                          <a:solidFill>
                            <a:srgbClr val="002060"/>
                          </a:solidFill>
                        </a:rPr>
                        <a:t>1. Песочница</a:t>
                      </a:r>
                    </a:p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0" i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2. Лавочка - тумба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3. Беседка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4. Клумба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5. Домик.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6. Крыша домика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7. Грибок, ножка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8. Грибок, крыша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275856" y="209640"/>
            <a:ext cx="1895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spc="300" dirty="0">
                <a:solidFill>
                  <a:srgbClr val="A50021"/>
                </a:solidFill>
              </a:rPr>
              <a:t>Смета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4595583" y="2204864"/>
                <a:ext cx="1292790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tx2">
                        <a:lumMod val="50000"/>
                      </a:schemeClr>
                    </a:solidFill>
                  </a:rPr>
                  <a:t>1,8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b="1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800" b="1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м</m:t>
                        </m:r>
                      </m:e>
                      <m:sup>
                        <m:r>
                          <a:rPr lang="ru-RU" sz="2800" b="1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ru-RU" sz="2800" b="1" i="1">
                        <a:solidFill>
                          <a:schemeClr val="tx2">
                            <a:lumMod val="50000"/>
                          </a:schemeClr>
                        </a:solidFill>
                        <a:latin typeface="Cambria Math"/>
                      </a:rPr>
                      <m:t> </m:t>
                    </m:r>
                  </m:oMath>
                </a14:m>
                <a:endParaRPr lang="ru-RU" sz="2800" b="1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5583" y="2204864"/>
                <a:ext cx="1292790" cy="532966"/>
              </a:xfrm>
              <a:prstGeom prst="rect">
                <a:avLst/>
              </a:prstGeom>
              <a:blipFill rotWithShape="1">
                <a:blip r:embed="rId2" cstate="print"/>
                <a:stretch>
                  <a:fillRect l="-9906" t="-10345" b="-310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4432904" y="2891256"/>
                <a:ext cx="1476045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𝟏𝟑</m:t>
                      </m:r>
                      <m:r>
                        <a:rPr lang="ru-RU" sz="2800" b="1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,</m:t>
                      </m:r>
                      <m:r>
                        <a:rPr lang="en-US" sz="2800" b="1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𝟓</m:t>
                      </m:r>
                      <m:sSup>
                        <m:sSupPr>
                          <m:ctrlPr>
                            <a:rPr lang="en-US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м</m:t>
                          </m:r>
                        </m:e>
                        <m:sup>
                          <m:r>
                            <a:rPr lang="en-US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2904" y="2891256"/>
                <a:ext cx="1476045" cy="532966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4529059" y="3454702"/>
                <a:ext cx="1111651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tx2">
                        <a:lumMod val="50000"/>
                      </a:schemeClr>
                    </a:solidFill>
                    <a:ea typeface="Cambria Math"/>
                  </a:rPr>
                  <a:t>6,3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b="1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ru-RU" sz="2800" b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м</m:t>
                        </m:r>
                      </m:e>
                      <m:sup>
                        <m:r>
                          <a:rPr lang="ru-RU" sz="2800" b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9059" y="3454702"/>
                <a:ext cx="1111651" cy="532966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11538" t="-10345" b="-310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Прямоугольник 7"/>
          <p:cNvSpPr/>
          <p:nvPr/>
        </p:nvSpPr>
        <p:spPr>
          <a:xfrm rot="5400000">
            <a:off x="5887645" y="2730361"/>
            <a:ext cx="1697901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</a:rPr>
              <a:t>Фанера</a:t>
            </a: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6001105" y="4943792"/>
            <a:ext cx="1410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Жесть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7332931" y="2891256"/>
                <a:ext cx="1816459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600" i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  <a:ea typeface="Cambria Math"/>
                        </a:rPr>
                        <m:t>≈</m:t>
                      </m:r>
                      <m:r>
                        <a:rPr lang="ru-RU" sz="3600" b="0" i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  <a:ea typeface="Cambria Math"/>
                        </a:rPr>
                        <m:t>22</m:t>
                      </m:r>
                      <m:sSup>
                        <m:sSupPr>
                          <m:ctrlPr>
                            <a:rPr lang="ru-RU" sz="3600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600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3600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3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2931" y="2891256"/>
                <a:ext cx="1816459" cy="646331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7300219" y="2183944"/>
                <a:ext cx="169783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600" smtClean="0">
                          <a:latin typeface="Cambria Math"/>
                        </a:rPr>
                        <m:t>2</m:t>
                      </m:r>
                      <m:r>
                        <a:rPr lang="ru-RU" sz="3600" b="0" i="0" smtClean="0">
                          <a:latin typeface="Cambria Math"/>
                        </a:rPr>
                        <m:t>1,6</m:t>
                      </m:r>
                      <m:sSup>
                        <m:sSupPr>
                          <m:ctrlPr>
                            <a:rPr lang="ru-RU" sz="3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600" b="0" i="0" smtClean="0">
                              <a:latin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3600" b="0" i="0" smtClean="0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0219" y="2183944"/>
                <a:ext cx="1697837" cy="646331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4659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3" presetClass="emph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IMG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38" t="39524" b="15000"/>
          <a:stretch/>
        </p:blipFill>
        <p:spPr bwMode="auto">
          <a:xfrm>
            <a:off x="7406640" y="21352"/>
            <a:ext cx="1307727" cy="3118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285" y="2555335"/>
            <a:ext cx="76322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Рассчитайте расход материала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7350781"/>
                  </p:ext>
                </p:extLst>
              </p:nvPr>
            </p:nvGraphicFramePr>
            <p:xfrm>
              <a:off x="228288" y="3501008"/>
              <a:ext cx="8669730" cy="2881178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23756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442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202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801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74951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683919"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Формула для расчетов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Итого</a:t>
                          </a: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1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м</m:t>
                                    </m:r>
                                  </m:e>
                                  <m:sup>
                                    <m:r>
                                      <a:rPr lang="ru-RU" b="1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Кол-во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Материал</a:t>
                          </a:r>
                        </a:p>
                        <a:p>
                          <a:r>
                            <a:rPr lang="ru-RU" sz="2000" baseline="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dk1"/>
                              </a:solidFill>
                            </a:rPr>
                            <a:t> жесть</a:t>
                          </a:r>
                          <a:endParaRPr lang="ru-RU" sz="2000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 vert="vert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197259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</a:t>
                          </a: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237350781"/>
                  </p:ext>
                </p:extLst>
              </p:nvPr>
            </p:nvGraphicFramePr>
            <p:xfrm>
              <a:off x="228288" y="3501008"/>
              <a:ext cx="8669730" cy="2881178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2375604"/>
                    <a:gridCol w="1944216"/>
                    <a:gridCol w="2520280"/>
                    <a:gridCol w="1080120"/>
                    <a:gridCol w="749510"/>
                  </a:tblGrid>
                  <a:tr h="683919"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Формула для расчетов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6"/>
                          <a:stretch>
                            <a:fillRect l="-171256" t="-4464" r="-72464" b="-3223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Кол-во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Материал</a:t>
                          </a:r>
                        </a:p>
                        <a:p>
                          <a:r>
                            <a:rPr lang="ru-RU" sz="2000" baseline="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dk1"/>
                              </a:solidFill>
                            </a:rPr>
                            <a:t> жесть</a:t>
                          </a:r>
                          <a:endParaRPr lang="ru-RU" sz="2000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 vert="vert"/>
                    </a:tc>
                  </a:tr>
                  <a:tr h="2197259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</a:t>
                          </a: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Прямоугольник 4"/>
          <p:cNvSpPr/>
          <p:nvPr/>
        </p:nvSpPr>
        <p:spPr>
          <a:xfrm>
            <a:off x="251520" y="116632"/>
            <a:ext cx="24865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</a:rPr>
              <a:t>4.  Клумба</a:t>
            </a:r>
          </a:p>
        </p:txBody>
      </p:sp>
      <p:pic>
        <p:nvPicPr>
          <p:cNvPr id="6" name="Рисунок 5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12" t="36875" r="6250" b="34166"/>
          <a:stretch/>
        </p:blipFill>
        <p:spPr bwMode="auto">
          <a:xfrm>
            <a:off x="3158168" y="0"/>
            <a:ext cx="4248472" cy="23762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 flipH="1">
            <a:off x="2711980" y="1001338"/>
            <a:ext cx="602392" cy="1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2729392" y="1700808"/>
            <a:ext cx="602392" cy="1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192136" y="1121416"/>
            <a:ext cx="0" cy="459315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5017368" y="1700808"/>
            <a:ext cx="1498848" cy="1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5494853" y="1331477"/>
            <a:ext cx="732893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0,8 м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392586" y="1188132"/>
            <a:ext cx="1140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0,5 м</a:t>
            </a:r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233421" y="4437112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51992" y="4437112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298076" y="4437112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406640" y="4437112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5056" y="3568616"/>
            <a:ext cx="23583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n>
                  <a:solidFill>
                    <a:schemeClr val="bg2">
                      <a:lumMod val="50000"/>
                    </a:schemeClr>
                  </a:solidFill>
                </a:ln>
              </a:rPr>
              <a:t>Многогранник</a:t>
            </a:r>
            <a:endParaRPr lang="ru-RU" sz="2400" dirty="0">
              <a:ln>
                <a:solidFill>
                  <a:schemeClr val="bg2">
                    <a:lumMod val="50000"/>
                  </a:schemeClr>
                </a:solidFill>
              </a:ln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032755" y="3308682"/>
            <a:ext cx="60785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</a:rPr>
              <a:t>?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61472" y="3599393"/>
            <a:ext cx="23583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sz="2000" b="1" dirty="0">
                <a:solidFill>
                  <a:srgbClr val="0070C0"/>
                </a:solidFill>
              </a:rPr>
              <a:t>Тело вращения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58267" y="4944943"/>
            <a:ext cx="15568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>
                <a:solidFill>
                  <a:srgbClr val="A50021"/>
                </a:solidFill>
              </a:rPr>
              <a:t>Цилиндр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2603801" y="4944943"/>
                <a:ext cx="11766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ru-RU" sz="2400" b="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ru-RU" sz="24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бок</m:t>
                          </m:r>
                        </m:sub>
                      </m:sSub>
                      <m:r>
                        <a:rPr lang="ru-RU" sz="24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400" dirty="0">
                  <a:solidFill>
                    <a:srgbClr val="A50021"/>
                  </a:solidFill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3801" y="4944943"/>
                <a:ext cx="1176669" cy="461665"/>
              </a:xfrm>
              <a:prstGeom prst="rect">
                <a:avLst/>
              </a:prstGeom>
              <a:blipFill rotWithShape="1">
                <a:blip r:embed="rId8" cstate="print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Прямоугольник 30"/>
          <p:cNvSpPr/>
          <p:nvPr/>
        </p:nvSpPr>
        <p:spPr>
          <a:xfrm>
            <a:off x="3680212" y="4683586"/>
            <a:ext cx="60785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</a:rPr>
              <a:t>?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123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0"/>
                            </p:stCondLst>
                            <p:childTnLst>
                              <p:par>
                                <p:cTn id="61" presetID="26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6" presetID="34" presetClass="emph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4948 0.08518 L -2.5E-6 1.48148E-6 " pathEditMode="relative" rAng="0" ptsTypes="AA">
                                      <p:cBhvr>
                                        <p:cTn id="127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3" y="-4259"/>
                                    </p:animMotion>
                                    <p:animRot by="1500000">
                                      <p:cBhvr>
                                        <p:cTn id="12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0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1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5100"/>
                            </p:stCondLst>
                            <p:childTnLst>
                              <p:par>
                                <p:cTn id="133" presetID="12" presetClass="exit" presetSubtype="4" fill="hold" grpId="1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3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7100"/>
                            </p:stCondLst>
                            <p:childTnLst>
                              <p:par>
                                <p:cTn id="1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5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6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000"/>
                            </p:stCondLst>
                            <p:childTnLst>
                              <p:par>
                                <p:cTn id="167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9" grpId="0" animBg="1"/>
      <p:bldP spid="20" grpId="0"/>
      <p:bldP spid="21" grpId="0"/>
      <p:bldP spid="21" grpId="1"/>
      <p:bldP spid="22" grpId="0"/>
      <p:bldP spid="22" grpId="1"/>
      <p:bldP spid="23" grpId="0"/>
      <p:bldP spid="24" grpId="0"/>
      <p:bldP spid="26" grpId="0" build="allAtOnce"/>
      <p:bldP spid="26" grpId="1" build="allAtOnce"/>
      <p:bldP spid="27" grpId="0"/>
      <p:bldP spid="27" grpId="1"/>
      <p:bldP spid="29" grpId="0"/>
      <p:bldP spid="30" grpId="0" animBg="1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72075" y="553035"/>
            <a:ext cx="21804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i="1" dirty="0" smtClean="0">
                <a:solidFill>
                  <a:srgbClr val="A50021"/>
                </a:solidFill>
              </a:rPr>
              <a:t>Цилиндр</a:t>
            </a:r>
            <a:endParaRPr lang="ru-RU" sz="3200" b="1" i="1" dirty="0">
              <a:solidFill>
                <a:srgbClr val="A5002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102266" y="1637511"/>
                <a:ext cx="171707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6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1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𝑺</m:t>
                          </m:r>
                        </m:e>
                        <m:sub>
                          <m:r>
                            <a:rPr lang="ru-RU" sz="3600" b="1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бок</m:t>
                          </m:r>
                        </m:sub>
                      </m:sSub>
                      <m:r>
                        <a:rPr lang="ru-RU" sz="3600" b="1" i="1" smtClean="0">
                          <a:solidFill>
                            <a:srgbClr val="00206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3600" b="1" i="1" smtClean="0">
                          <a:solidFill>
                            <a:srgbClr val="002060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ru-RU" sz="36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2266" y="1637511"/>
                <a:ext cx="1717073" cy="646331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4855575" y="1483622"/>
                <a:ext cx="73129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60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?</m:t>
                      </m:r>
                    </m:oMath>
                  </m:oMathPara>
                </a14:m>
                <a:endParaRPr lang="ru-RU" sz="6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5575" y="1483622"/>
                <a:ext cx="731290" cy="1015663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Прямая со стрелкой 10"/>
          <p:cNvCxnSpPr/>
          <p:nvPr/>
        </p:nvCxnSpPr>
        <p:spPr>
          <a:xfrm>
            <a:off x="3120721" y="4139120"/>
            <a:ext cx="887644" cy="0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4160489" y="3419040"/>
            <a:ext cx="3024336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79768" y="4797152"/>
            <a:ext cx="4381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79768" y="3501008"/>
            <a:ext cx="4381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7377272" y="3419040"/>
            <a:ext cx="4381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7374550" y="4859200"/>
            <a:ext cx="4381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717895" y="3661748"/>
            <a:ext cx="0" cy="9701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7374550" y="3661748"/>
            <a:ext cx="2722" cy="9701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271491" y="3774231"/>
                <a:ext cx="46679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𝒉</m:t>
                      </m:r>
                    </m:oMath>
                  </m:oMathPara>
                </a14:m>
                <a:endParaRPr lang="ru-RU" sz="2400" b="1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491" y="3774231"/>
                <a:ext cx="466794" cy="461665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7423847" y="3916010"/>
                <a:ext cx="46679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𝒉</m:t>
                      </m:r>
                    </m:oMath>
                  </m:oMathPara>
                </a14:m>
                <a:endParaRPr lang="ru-RU" sz="2400" b="1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3847" y="3916010"/>
                <a:ext cx="466794" cy="461665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24"/>
              <p:cNvSpPr/>
              <p:nvPr/>
            </p:nvSpPr>
            <p:spPr>
              <a:xfrm>
                <a:off x="5004048" y="3774231"/>
                <a:ext cx="1138389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6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𝑺</m:t>
                          </m:r>
                        </m:e>
                        <m:sub>
                          <m:r>
                            <a:rPr lang="ru-RU" sz="36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бок</m:t>
                          </m:r>
                        </m:sub>
                      </m:sSub>
                    </m:oMath>
                  </m:oMathPara>
                </a14:m>
                <a:endParaRPr lang="ru-RU" sz="3600" dirty="0"/>
              </a:p>
            </p:txBody>
          </p:sp>
        </mc:Choice>
        <mc:Fallback xmlns="">
          <p:sp>
            <p:nvSpPr>
              <p:cNvPr id="25" name="Прямоугольник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048" y="3774231"/>
                <a:ext cx="1138389" cy="646331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9" name="Прямая соединительная линия 28"/>
          <p:cNvCxnSpPr/>
          <p:nvPr/>
        </p:nvCxnSpPr>
        <p:spPr>
          <a:xfrm>
            <a:off x="4145218" y="4969869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7184763" y="4999118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314773" y="5023136"/>
            <a:ext cx="271576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Прямоугольник 36"/>
              <p:cNvSpPr/>
              <p:nvPr/>
            </p:nvSpPr>
            <p:spPr>
              <a:xfrm>
                <a:off x="5301372" y="5028777"/>
                <a:ext cx="543739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000" b="0" i="1">
                          <a:solidFill>
                            <a:srgbClr val="FF0000"/>
                          </a:solidFill>
                          <a:latin typeface="Cambria Math"/>
                        </a:rPr>
                        <m:t>?</m:t>
                      </m:r>
                    </m:oMath>
                  </m:oMathPara>
                </a14:m>
                <a:endParaRPr lang="ru-RU" sz="40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7" name="Прямоугольник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1372" y="5028777"/>
                <a:ext cx="543739" cy="707886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9" name="Прямая со стрелкой 38"/>
          <p:cNvCxnSpPr/>
          <p:nvPr/>
        </p:nvCxnSpPr>
        <p:spPr>
          <a:xfrm>
            <a:off x="2564114" y="5277673"/>
            <a:ext cx="556607" cy="4393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920814" y="5595663"/>
            <a:ext cx="34916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длина окружности 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2201095" y="6021126"/>
            <a:ext cx="4655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 dirty="0" smtClean="0"/>
              <a:t>e</a:t>
            </a:r>
            <a:endParaRPr lang="ru-RU" sz="3200" b="1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5131454" y="5158872"/>
                <a:ext cx="88357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𝝅</m:t>
                      </m:r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𝑹</m:t>
                      </m:r>
                    </m:oMath>
                  </m:oMathPara>
                </a14:m>
                <a:endParaRPr lang="ru-RU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1454" y="5158872"/>
                <a:ext cx="883575" cy="461665"/>
              </a:xfrm>
              <a:prstGeom prst="rect">
                <a:avLst/>
              </a:prstGeom>
              <a:blipFill rotWithShape="1">
                <a:blip r:embed="rId9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7" name="Прямая соединительная линия 46"/>
          <p:cNvCxnSpPr/>
          <p:nvPr/>
        </p:nvCxnSpPr>
        <p:spPr>
          <a:xfrm>
            <a:off x="1887818" y="4617197"/>
            <a:ext cx="954599" cy="13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Прямоугольник 49"/>
              <p:cNvSpPr/>
              <p:nvPr/>
            </p:nvSpPr>
            <p:spPr>
              <a:xfrm>
                <a:off x="7377272" y="3823678"/>
                <a:ext cx="508473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i="1">
                          <a:solidFill>
                            <a:srgbClr val="FF0000"/>
                          </a:solidFill>
                          <a:latin typeface="Cambria Math"/>
                        </a:rPr>
                        <m:t>?</m:t>
                      </m:r>
                    </m:oMath>
                  </m:oMathPara>
                </a14:m>
                <a:endParaRPr lang="ru-RU" sz="36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0" name="Прямоугольник 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7272" y="3823678"/>
                <a:ext cx="508473" cy="646331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758735" y="5149889"/>
                <a:ext cx="55175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8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8735" y="5149889"/>
                <a:ext cx="551754" cy="523220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4552187" y="1699067"/>
                <a:ext cx="1375698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rgbClr val="002060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3200" b="1" i="1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𝝅</m:t>
                      </m:r>
                      <m:r>
                        <a:rPr lang="en-US" sz="3200" b="1" i="1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𝑹𝒉</m:t>
                      </m:r>
                    </m:oMath>
                  </m:oMathPara>
                </a14:m>
                <a:endParaRPr lang="ru-RU" sz="32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2187" y="1699067"/>
                <a:ext cx="1375698" cy="584775"/>
              </a:xfrm>
              <a:prstGeom prst="rect">
                <a:avLst/>
              </a:prstGeom>
              <a:blipFill rotWithShape="1">
                <a:blip r:embed="rId1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114800" y="297942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4800" y="2979420"/>
                <a:ext cx="300082" cy="369332"/>
              </a:xfrm>
              <a:prstGeom prst="rect">
                <a:avLst/>
              </a:prstGeom>
              <a:blipFill rotWithShape="1">
                <a:blip r:embed="rId1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2" name="Рисунок 31"/>
          <p:cNvPicPr/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51" t="28333" r="42968" b="37500"/>
          <a:stretch/>
        </p:blipFill>
        <p:spPr bwMode="auto">
          <a:xfrm>
            <a:off x="741994" y="3018679"/>
            <a:ext cx="2291647" cy="20215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1862289" y="4585924"/>
            <a:ext cx="887071" cy="147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2067789" y="3712675"/>
                <a:ext cx="57182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latin typeface="Cambria Math"/>
                        </a:rPr>
                        <m:t>𝑅</m:t>
                      </m:r>
                    </m:oMath>
                  </m:oMathPara>
                </a14:m>
                <a:endParaRPr lang="ru-RU" sz="3200" i="1" dirty="0"/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7789" y="3712675"/>
                <a:ext cx="571823" cy="584775"/>
              </a:xfrm>
              <a:prstGeom prst="rect">
                <a:avLst/>
              </a:prstGeom>
              <a:blipFill rotWithShape="1">
                <a:blip r:embed="rId1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Овал 37"/>
          <p:cNvSpPr/>
          <p:nvPr/>
        </p:nvSpPr>
        <p:spPr>
          <a:xfrm>
            <a:off x="826169" y="4235896"/>
            <a:ext cx="2016248" cy="730040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единительная линия 22"/>
          <p:cNvCxnSpPr>
            <a:endCxn id="38" idx="6"/>
          </p:cNvCxnSpPr>
          <p:nvPr/>
        </p:nvCxnSpPr>
        <p:spPr>
          <a:xfrm>
            <a:off x="1834293" y="4585924"/>
            <a:ext cx="1008124" cy="149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5584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6" presetClass="entr" presetSubtype="16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42" presetClass="path" presetSubtype="0" accel="50000" decel="5000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16667E-6 -1.85185E-6 L 0.24166 -0.13704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83" y="-6852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4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8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0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2" grpId="0" animBg="1"/>
      <p:bldP spid="24" grpId="0" animBg="1"/>
      <p:bldP spid="25" grpId="0" animBg="1"/>
      <p:bldP spid="37" grpId="0" animBg="1"/>
      <p:bldP spid="37" grpId="1" animBg="1"/>
      <p:bldP spid="37" grpId="2" animBg="1"/>
      <p:bldP spid="40" grpId="0"/>
      <p:bldP spid="41" grpId="0"/>
      <p:bldP spid="41" grpId="1"/>
      <p:bldP spid="44" grpId="0" animBg="1"/>
      <p:bldP spid="50" grpId="0" animBg="1"/>
      <p:bldP spid="50" grpId="1" animBg="1"/>
      <p:bldP spid="38" grpId="0" animBg="1"/>
      <p:bldP spid="38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IMG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38" t="39524" b="15000"/>
          <a:stretch/>
        </p:blipFill>
        <p:spPr bwMode="auto">
          <a:xfrm>
            <a:off x="7406640" y="21352"/>
            <a:ext cx="1307727" cy="3118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8285" y="2555335"/>
            <a:ext cx="76322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Рассчитайте расход материала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81624917"/>
                  </p:ext>
                </p:extLst>
              </p:nvPr>
            </p:nvGraphicFramePr>
            <p:xfrm>
              <a:off x="228288" y="3284984"/>
              <a:ext cx="8669730" cy="3097202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182343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16024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85642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801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74951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899943"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Формула для расчетов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Итого</a:t>
                          </a: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1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м</m:t>
                                    </m:r>
                                  </m:e>
                                  <m:sup>
                                    <m:r>
                                      <a:rPr lang="ru-RU" b="1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Кол-во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Материал</a:t>
                          </a:r>
                        </a:p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жесть</a:t>
                          </a:r>
                          <a:endParaRPr lang="ru-RU" sz="2000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 vert="vert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197259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</a:t>
                          </a: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3581624917"/>
                  </p:ext>
                </p:extLst>
              </p:nvPr>
            </p:nvGraphicFramePr>
            <p:xfrm>
              <a:off x="228288" y="3284984"/>
              <a:ext cx="8669730" cy="3097202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1823432"/>
                    <a:gridCol w="2160240"/>
                    <a:gridCol w="2856428"/>
                    <a:gridCol w="1080120"/>
                    <a:gridCol w="749510"/>
                  </a:tblGrid>
                  <a:tr h="899943"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Формула для расчетов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39446" t="-3378" r="-63966" b="-2432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Кол-во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Материал</a:t>
                          </a:r>
                        </a:p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жесть</a:t>
                          </a:r>
                          <a:endParaRPr lang="ru-RU" sz="2000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 vert="vert"/>
                    </a:tc>
                  </a:tr>
                  <a:tr h="2197259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</a:t>
                          </a: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Прямоугольник 4"/>
          <p:cNvSpPr/>
          <p:nvPr/>
        </p:nvSpPr>
        <p:spPr>
          <a:xfrm>
            <a:off x="251520" y="116632"/>
            <a:ext cx="24865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</a:rPr>
              <a:t>4.  Клумба</a:t>
            </a:r>
          </a:p>
        </p:txBody>
      </p:sp>
      <p:pic>
        <p:nvPicPr>
          <p:cNvPr id="6" name="Рисунок 5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12" t="36875" r="6250" b="34166"/>
          <a:stretch/>
        </p:blipFill>
        <p:spPr bwMode="auto">
          <a:xfrm>
            <a:off x="3158168" y="0"/>
            <a:ext cx="4248472" cy="23762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 flipH="1">
            <a:off x="2711980" y="1001338"/>
            <a:ext cx="602392" cy="1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2729392" y="1700808"/>
            <a:ext cx="602392" cy="1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192136" y="1121416"/>
            <a:ext cx="0" cy="459315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5017368" y="1700808"/>
            <a:ext cx="1498848" cy="1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5494853" y="1331477"/>
            <a:ext cx="732893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0,8 м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392586" y="1188132"/>
            <a:ext cx="1140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0,5 м</a:t>
            </a:r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298076" y="4437112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406640" y="4437112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106508" y="5085184"/>
            <a:ext cx="60785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</a:rPr>
              <a:t>?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28285" y="3429000"/>
            <a:ext cx="15616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sz="2000" b="1" dirty="0">
                <a:solidFill>
                  <a:srgbClr val="0070C0"/>
                </a:solidFill>
              </a:rPr>
              <a:t>Тело </a:t>
            </a:r>
            <a:endParaRPr lang="ru-RU" sz="2000" b="1" dirty="0" smtClean="0">
              <a:solidFill>
                <a:srgbClr val="0070C0"/>
              </a:solidFill>
            </a:endParaRPr>
          </a:p>
          <a:p>
            <a:r>
              <a:rPr lang="ru-RU" sz="2000" b="1" dirty="0" smtClean="0">
                <a:solidFill>
                  <a:srgbClr val="0070C0"/>
                </a:solidFill>
              </a:rPr>
              <a:t>вращения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58267" y="4944943"/>
            <a:ext cx="15568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>
                <a:solidFill>
                  <a:srgbClr val="A50021"/>
                </a:solidFill>
              </a:rPr>
              <a:t>Цилиндр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2015467" y="4936886"/>
                <a:ext cx="117666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 </m:t>
                      </m:r>
                      <m:sSub>
                        <m:sSubPr>
                          <m:ctrlPr>
                            <a:rPr lang="ru-RU" sz="2400" b="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ru-RU" sz="24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бок</m:t>
                          </m:r>
                        </m:sub>
                      </m:sSub>
                      <m:r>
                        <a:rPr lang="ru-RU" sz="24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400" dirty="0">
                  <a:solidFill>
                    <a:srgbClr val="A50021"/>
                  </a:solidFill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5467" y="4936886"/>
                <a:ext cx="1176669" cy="461665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b="-52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Прямоугольник 30"/>
          <p:cNvSpPr/>
          <p:nvPr/>
        </p:nvSpPr>
        <p:spPr>
          <a:xfrm>
            <a:off x="3158168" y="4571478"/>
            <a:ext cx="60785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</a:rPr>
              <a:t>?</a:t>
            </a:r>
            <a:endParaRPr lang="ru-RU" sz="6600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3030588" y="4991110"/>
                <a:ext cx="107753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2400" b="1" i="1" smtClean="0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𝝅</m:t>
                      </m:r>
                      <m:r>
                        <a:rPr lang="en-US" sz="2400" b="1" i="1" smtClean="0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𝑹𝒉</m:t>
                      </m:r>
                    </m:oMath>
                  </m:oMathPara>
                </a14:m>
                <a:endParaRPr lang="ru-RU" sz="2400" b="1" dirty="0">
                  <a:solidFill>
                    <a:srgbClr val="A50021"/>
                  </a:solidFill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0588" y="4991110"/>
                <a:ext cx="1077538" cy="461665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244394" y="4798386"/>
                <a:ext cx="27825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ru-RU" sz="24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бок</m:t>
                          </m:r>
                        </m:sub>
                      </m:sSub>
                      <m:r>
                        <a:rPr lang="ru-RU" sz="24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400" b="0" i="1" dirty="0" smtClean="0">
                  <a:solidFill>
                    <a:srgbClr val="A50021"/>
                  </a:solidFill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2</m:t>
                      </m:r>
                      <m:r>
                        <a:rPr lang="ru-RU" sz="2400" b="0" i="1" smtClean="0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∙3,14∙0,8∙0,5=</m:t>
                      </m:r>
                    </m:oMath>
                  </m:oMathPara>
                </a14:m>
                <a:endParaRPr lang="ru-RU" sz="2400" b="0" dirty="0" smtClean="0">
                  <a:solidFill>
                    <a:srgbClr val="A50021"/>
                  </a:solidFill>
                  <a:ea typeface="Cambria Math"/>
                </a:endParaRPr>
              </a:p>
              <a:p>
                <a:r>
                  <a:rPr lang="ru-RU" sz="2400" dirty="0" smtClean="0">
                    <a:solidFill>
                      <a:srgbClr val="A50021"/>
                    </a:solidFill>
                  </a:rPr>
                  <a:t>      =2,512</a:t>
                </a:r>
                <a14:m>
                  <m:oMath xmlns:m="http://schemas.openxmlformats.org/officeDocument/2006/math">
                    <m:r>
                      <a:rPr lang="ru-RU" sz="2400" i="1" smtClean="0">
                        <a:solidFill>
                          <a:srgbClr val="A50021"/>
                        </a:solidFill>
                        <a:latin typeface="Cambria Math"/>
                        <a:ea typeface="Cambria Math"/>
                      </a:rPr>
                      <m:t>≈</m:t>
                    </m:r>
                    <m:r>
                      <a:rPr lang="ru-RU" sz="2400" b="0" i="1" smtClean="0">
                        <a:solidFill>
                          <a:srgbClr val="A50021"/>
                        </a:solidFill>
                        <a:latin typeface="Cambria Math"/>
                        <a:ea typeface="Cambria Math"/>
                      </a:rPr>
                      <m:t>2,5 </m:t>
                    </m:r>
                    <m:sSup>
                      <m:sSupPr>
                        <m:ctrlPr>
                          <a:rPr lang="ru-RU" sz="2400" b="0" i="1" smtClean="0">
                            <a:solidFill>
                              <a:srgbClr val="A5002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ru-RU" sz="2400" b="0" i="1" smtClean="0">
                            <a:solidFill>
                              <a:srgbClr val="A50021"/>
                            </a:solidFill>
                            <a:latin typeface="Cambria Math"/>
                            <a:ea typeface="Cambria Math"/>
                          </a:rPr>
                          <m:t>м</m:t>
                        </m:r>
                      </m:e>
                      <m:sup>
                        <m:r>
                          <a:rPr lang="ru-RU" sz="2400" b="0" i="1" smtClean="0">
                            <a:solidFill>
                              <a:srgbClr val="A50021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solidFill>
                    <a:srgbClr val="A50021"/>
                  </a:solidFill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4394" y="4798386"/>
                <a:ext cx="2782500" cy="1200329"/>
              </a:xfrm>
              <a:prstGeom prst="rect">
                <a:avLst/>
              </a:prstGeom>
              <a:blipFill rotWithShape="1">
                <a:blip r:embed="rId8" cstate="print"/>
                <a:stretch>
                  <a:fillRect b="-1066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Прямоугольник 9"/>
          <p:cNvSpPr/>
          <p:nvPr/>
        </p:nvSpPr>
        <p:spPr>
          <a:xfrm>
            <a:off x="7406640" y="4990522"/>
            <a:ext cx="4796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A50021"/>
                </a:solidFill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7646449" y="5496688"/>
                <a:ext cx="1217449" cy="7218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000" b="1" dirty="0" smtClean="0">
                    <a:solidFill>
                      <a:srgbClr val="FF0000"/>
                    </a:solidFill>
                  </a:rPr>
                  <a:t>5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4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м</m:t>
                        </m:r>
                      </m:e>
                      <m:sup>
                        <m:r>
                          <a:rPr lang="ru-RU" sz="4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ru-RU" sz="4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46449" y="5496688"/>
                <a:ext cx="1217449" cy="721801"/>
              </a:xfrm>
              <a:prstGeom prst="rect">
                <a:avLst/>
              </a:prstGeom>
              <a:blipFill rotWithShape="1">
                <a:blip r:embed="rId9" cstate="print"/>
                <a:stretch>
                  <a:fillRect l="-17500" t="-13559" b="-355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4318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4" grpId="0"/>
      <p:bldP spid="24" grpId="1"/>
      <p:bldP spid="25" grpId="0"/>
      <p:bldP spid="25" grpId="1"/>
      <p:bldP spid="31" grpId="0"/>
      <p:bldP spid="31" grpId="1"/>
      <p:bldP spid="7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033955"/>
              </p:ext>
            </p:extLst>
          </p:nvPr>
        </p:nvGraphicFramePr>
        <p:xfrm>
          <a:off x="190679" y="1120615"/>
          <a:ext cx="8701801" cy="571380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81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9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8063"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</a:t>
                      </a:r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Объект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</a:t>
                      </a:r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Расход         </a:t>
                      </a:r>
                    </a:p>
                    <a:p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материала 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Мате-риал 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Итого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i="0" dirty="0" smtClean="0">
                          <a:solidFill>
                            <a:srgbClr val="002060"/>
                          </a:solidFill>
                        </a:rPr>
                        <a:t>1. Песочница</a:t>
                      </a:r>
                    </a:p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0" i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2. Лавочка - тумба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3. Беседка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4. Клумба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5. Домик.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6. Крыша домика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7. Грибок, ножка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8. Грибок, крыша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275856" y="209640"/>
            <a:ext cx="1895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spc="300" dirty="0">
                <a:solidFill>
                  <a:srgbClr val="A50021"/>
                </a:solidFill>
              </a:rPr>
              <a:t>Смета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4595583" y="2204864"/>
                <a:ext cx="994631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𝟗</m:t>
                      </m:r>
                      <m:sSup>
                        <m:sSupPr>
                          <m:ctrlP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ru-RU" sz="2800" b="1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ru-RU" sz="2800" b="1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5583" y="2204864"/>
                <a:ext cx="994631" cy="532966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4432904" y="2891256"/>
                <a:ext cx="1476045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𝟏𝟑</m:t>
                      </m:r>
                      <m:r>
                        <a:rPr lang="ru-RU" sz="2800" b="1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,</m:t>
                      </m:r>
                      <m:r>
                        <a:rPr lang="en-US" sz="2800" b="1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𝟓</m:t>
                      </m:r>
                      <m:sSup>
                        <m:sSupPr>
                          <m:ctrlPr>
                            <a:rPr lang="en-US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м</m:t>
                          </m:r>
                        </m:e>
                        <m:sup>
                          <m:r>
                            <a:rPr lang="en-US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2904" y="2891256"/>
                <a:ext cx="1476045" cy="532966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4529059" y="3454702"/>
                <a:ext cx="1127681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𝟏𝟏</m:t>
                      </m:r>
                      <m:sSup>
                        <m:sSupPr>
                          <m:ctrlP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2800" b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2800" b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9059" y="3454702"/>
                <a:ext cx="1127681" cy="532966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4686595" y="3987668"/>
                <a:ext cx="908069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tx2">
                        <a:lumMod val="50000"/>
                      </a:schemeClr>
                    </a:solidFill>
                  </a:rPr>
                  <a:t>5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b="1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800" b="1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м</m:t>
                        </m:r>
                      </m:e>
                      <m:sup>
                        <m:r>
                          <a:rPr lang="ru-RU" sz="2800" b="1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6595" y="3987668"/>
                <a:ext cx="908069" cy="532966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l="-14094" t="-10227" b="-295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Прямоугольник 7"/>
          <p:cNvSpPr/>
          <p:nvPr/>
        </p:nvSpPr>
        <p:spPr>
          <a:xfrm rot="5400000">
            <a:off x="6301910" y="2689419"/>
            <a:ext cx="16979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2">
                    <a:lumMod val="25000"/>
                  </a:schemeClr>
                </a:solidFill>
              </a:rPr>
              <a:t>Фанера</a:t>
            </a: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6445378" y="4940383"/>
            <a:ext cx="1410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Жесть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7471768" y="2668349"/>
                <a:ext cx="1223348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3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34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600" i="1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3600" i="1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  <m:t>м</m:t>
                        </m:r>
                      </m:e>
                      <m:sup>
                        <m:r>
                          <a:rPr lang="ru-RU" sz="3600" i="1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3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1768" y="2668349"/>
                <a:ext cx="1223348" cy="646331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l="-15500" t="-15094" b="-339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950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4290" y="2847722"/>
            <a:ext cx="76322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Рассчитайте расход материала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38625936"/>
                  </p:ext>
                </p:extLst>
              </p:nvPr>
            </p:nvGraphicFramePr>
            <p:xfrm>
              <a:off x="228288" y="3501008"/>
              <a:ext cx="8669730" cy="2881178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23756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442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202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801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74951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683919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dk1"/>
                              </a:solidFill>
                            </a:rPr>
                            <a:t>Тело</a:t>
                          </a:r>
                          <a:r>
                            <a:rPr lang="ru-RU" baseline="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dk1"/>
                              </a:solidFill>
                            </a:rPr>
                            <a:t> вращения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Формула для расчетов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Итого</a:t>
                          </a: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1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м</m:t>
                                    </m:r>
                                  </m:e>
                                  <m:sup>
                                    <m:r>
                                      <a:rPr lang="ru-RU" b="1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Кол-во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Материал</a:t>
                          </a:r>
                        </a:p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жесть</a:t>
                          </a:r>
                          <a:endParaRPr lang="ru-RU" sz="2000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 vert="vert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197259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</a:t>
                          </a: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2238625936"/>
                  </p:ext>
                </p:extLst>
              </p:nvPr>
            </p:nvGraphicFramePr>
            <p:xfrm>
              <a:off x="228288" y="3501008"/>
              <a:ext cx="8669730" cy="2881178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2375604"/>
                    <a:gridCol w="1944216"/>
                    <a:gridCol w="2520280"/>
                    <a:gridCol w="1080120"/>
                    <a:gridCol w="749510"/>
                  </a:tblGrid>
                  <a:tr h="683919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dk1"/>
                              </a:solidFill>
                            </a:rPr>
                            <a:t>Тело</a:t>
                          </a:r>
                          <a:r>
                            <a:rPr lang="ru-RU" baseline="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dk1"/>
                              </a:solidFill>
                            </a:rPr>
                            <a:t> вращения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Формула для расчетов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5"/>
                          <a:stretch>
                            <a:fillRect l="-171256" t="-4464" r="-72464" b="-3223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Кол-во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Материал</a:t>
                          </a:r>
                        </a:p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жесть</a:t>
                          </a:r>
                          <a:endParaRPr lang="ru-RU" sz="2000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 vert="vert"/>
                    </a:tc>
                  </a:tr>
                  <a:tr h="2197259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</a:t>
                          </a: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1" name="Прямоугольник 20"/>
          <p:cNvSpPr/>
          <p:nvPr/>
        </p:nvSpPr>
        <p:spPr>
          <a:xfrm>
            <a:off x="3233421" y="4437112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51992" y="4437112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298076" y="4437112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406640" y="4437112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pic>
        <p:nvPicPr>
          <p:cNvPr id="18" name="Picture 2" descr="E:\IMG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4" t="43022" r="23341" b="15311"/>
          <a:stretch/>
        </p:blipFill>
        <p:spPr bwMode="auto">
          <a:xfrm>
            <a:off x="15672" y="-20043"/>
            <a:ext cx="2171700" cy="2857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33050" y="404664"/>
            <a:ext cx="2257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5.  Домик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5" name="Блок-схема: магнитный диск 4"/>
          <p:cNvSpPr/>
          <p:nvPr/>
        </p:nvSpPr>
        <p:spPr>
          <a:xfrm>
            <a:off x="5436096" y="457011"/>
            <a:ext cx="2239997" cy="2107893"/>
          </a:xfrm>
          <a:prstGeom prst="flowChartMagneticDisk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 flipV="1">
            <a:off x="5425440" y="1772816"/>
            <a:ext cx="2255520" cy="503109"/>
          </a:xfrm>
          <a:custGeom>
            <a:avLst/>
            <a:gdLst>
              <a:gd name="connsiteX0" fmla="*/ 0 w 2255520"/>
              <a:gd name="connsiteY0" fmla="*/ 0 h 350520"/>
              <a:gd name="connsiteX1" fmla="*/ 198120 w 2255520"/>
              <a:gd name="connsiteY1" fmla="*/ 198120 h 350520"/>
              <a:gd name="connsiteX2" fmla="*/ 731520 w 2255520"/>
              <a:gd name="connsiteY2" fmla="*/ 320040 h 350520"/>
              <a:gd name="connsiteX3" fmla="*/ 1325880 w 2255520"/>
              <a:gd name="connsiteY3" fmla="*/ 350520 h 350520"/>
              <a:gd name="connsiteX4" fmla="*/ 1828800 w 2255520"/>
              <a:gd name="connsiteY4" fmla="*/ 289560 h 350520"/>
              <a:gd name="connsiteX5" fmla="*/ 2255520 w 2255520"/>
              <a:gd name="connsiteY5" fmla="*/ 91440 h 350520"/>
              <a:gd name="connsiteX6" fmla="*/ 2255520 w 2255520"/>
              <a:gd name="connsiteY6" fmla="*/ 9144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5520" h="350520">
                <a:moveTo>
                  <a:pt x="0" y="0"/>
                </a:moveTo>
                <a:cubicBezTo>
                  <a:pt x="38100" y="72390"/>
                  <a:pt x="76200" y="144780"/>
                  <a:pt x="198120" y="198120"/>
                </a:cubicBezTo>
                <a:cubicBezTo>
                  <a:pt x="320040" y="251460"/>
                  <a:pt x="543560" y="294640"/>
                  <a:pt x="731520" y="320040"/>
                </a:cubicBezTo>
                <a:cubicBezTo>
                  <a:pt x="919480" y="345440"/>
                  <a:pt x="1143000" y="355600"/>
                  <a:pt x="1325880" y="350520"/>
                </a:cubicBezTo>
                <a:cubicBezTo>
                  <a:pt x="1508760" y="345440"/>
                  <a:pt x="1673860" y="332740"/>
                  <a:pt x="1828800" y="289560"/>
                </a:cubicBezTo>
                <a:cubicBezTo>
                  <a:pt x="1983740" y="246380"/>
                  <a:pt x="2255520" y="91440"/>
                  <a:pt x="2255520" y="91440"/>
                </a:cubicBezTo>
                <a:lnTo>
                  <a:pt x="2255520" y="91440"/>
                </a:lnTo>
              </a:path>
            </a:pathLst>
          </a:custGeom>
          <a:noFill/>
          <a:ln w="381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7857362" y="2275925"/>
            <a:ext cx="5530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7829970" y="697051"/>
            <a:ext cx="5530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7976027" y="836712"/>
            <a:ext cx="0" cy="11876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6553199" y="2132856"/>
            <a:ext cx="1122893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Блок-схема: магнитный диск 29"/>
          <p:cNvSpPr/>
          <p:nvPr/>
        </p:nvSpPr>
        <p:spPr>
          <a:xfrm>
            <a:off x="179511" y="1136153"/>
            <a:ext cx="1441867" cy="1428751"/>
          </a:xfrm>
          <a:prstGeom prst="flowChartMagneticDisk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74290" y="4792796"/>
            <a:ext cx="15279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solidFill>
                  <a:srgbClr val="A50021"/>
                </a:solidFill>
              </a:rPr>
              <a:t>Цилиндр</a:t>
            </a:r>
            <a:endParaRPr lang="ru-RU" sz="2400" i="1" dirty="0">
              <a:solidFill>
                <a:srgbClr val="A5002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2777107" y="4842023"/>
                <a:ext cx="125040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b="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ru-RU" sz="24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полн</m:t>
                          </m:r>
                        </m:sub>
                      </m:sSub>
                      <m:r>
                        <a:rPr lang="ru-RU" sz="24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400" dirty="0">
                  <a:solidFill>
                    <a:srgbClr val="A50021"/>
                  </a:solidFill>
                </a:endParaRP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7107" y="4842023"/>
                <a:ext cx="1250407" cy="461665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рямоугольник 5"/>
          <p:cNvSpPr/>
          <p:nvPr/>
        </p:nvSpPr>
        <p:spPr>
          <a:xfrm>
            <a:off x="7928264" y="1192768"/>
            <a:ext cx="5790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2 м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67494" y="1772816"/>
            <a:ext cx="5790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1 м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59008" y="4515796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</a:rPr>
              <a:t>?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915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9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100"/>
                            </p:stCondLst>
                            <p:childTnLst>
                              <p:par>
                                <p:cTn id="59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1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2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1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600"/>
                            </p:stCondLst>
                            <p:childTnLst>
                              <p:par>
                                <p:cTn id="69" presetID="26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1" grpId="0"/>
      <p:bldP spid="21" grpId="1"/>
      <p:bldP spid="22" grpId="0"/>
      <p:bldP spid="22" grpId="1"/>
      <p:bldP spid="23" grpId="0"/>
      <p:bldP spid="24" grpId="0"/>
      <p:bldP spid="5" grpId="0" animBg="1"/>
      <p:bldP spid="14" grpId="0" animBg="1"/>
      <p:bldP spid="30" grpId="0" animBg="1"/>
      <p:bldP spid="30" grpId="1" animBg="1"/>
      <p:bldP spid="32" grpId="0" animBg="1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260648"/>
            <a:ext cx="6172200" cy="1894362"/>
          </a:xfrm>
        </p:spPr>
        <p:txBody>
          <a:bodyPr>
            <a:normAutofit/>
          </a:bodyPr>
          <a:lstStyle/>
          <a:p>
            <a:r>
              <a:rPr lang="ru-RU" sz="5400" i="1" dirty="0" smtClean="0">
                <a:solidFill>
                  <a:schemeClr val="accent6">
                    <a:lumMod val="50000"/>
                  </a:schemeClr>
                </a:solidFill>
              </a:rPr>
              <a:t>Тема урока:</a:t>
            </a:r>
            <a:endParaRPr lang="ru-RU" sz="54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44208" y="1988840"/>
            <a:ext cx="1152128" cy="1371600"/>
          </a:xfrm>
        </p:spPr>
        <p:txBody>
          <a:bodyPr>
            <a:noAutofit/>
          </a:bodyPr>
          <a:lstStyle/>
          <a:p>
            <a:r>
              <a:rPr lang="en-US" sz="8800" dirty="0" smtClean="0">
                <a:solidFill>
                  <a:srgbClr val="C00000"/>
                </a:solidFill>
              </a:rPr>
              <a:t>?</a:t>
            </a:r>
            <a:endParaRPr lang="ru-RU" sz="8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21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76745" y="260647"/>
            <a:ext cx="21804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i="1" dirty="0" smtClean="0">
                <a:solidFill>
                  <a:srgbClr val="A50021"/>
                </a:solidFill>
              </a:rPr>
              <a:t>Цилиндр</a:t>
            </a:r>
            <a:endParaRPr lang="ru-RU" sz="3200" b="1" i="1" dirty="0">
              <a:solidFill>
                <a:srgbClr val="A5002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339897" y="814643"/>
                <a:ext cx="193027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6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1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𝑺</m:t>
                          </m:r>
                        </m:e>
                        <m:sub>
                          <m:r>
                            <a:rPr lang="ru-RU" sz="3600" b="1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полн</m:t>
                          </m:r>
                        </m:sub>
                      </m:sSub>
                      <m:r>
                        <a:rPr lang="ru-RU" sz="3600" b="1" i="1" smtClean="0">
                          <a:solidFill>
                            <a:srgbClr val="00206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36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ru-RU" sz="36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9897" y="814643"/>
                <a:ext cx="1930272" cy="646331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833253" y="553034"/>
                <a:ext cx="731290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6000" b="1" i="1">
                          <a:solidFill>
                            <a:srgbClr val="FF0000"/>
                          </a:solidFill>
                          <a:latin typeface="Cambria Math"/>
                        </a:rPr>
                        <m:t>?</m:t>
                      </m:r>
                    </m:oMath>
                  </m:oMathPara>
                </a14:m>
                <a:endParaRPr lang="ru-RU" sz="6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3253" y="553034"/>
                <a:ext cx="731290" cy="1015663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Рисунок 8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51" t="28333" r="42968" b="37500"/>
          <a:stretch/>
        </p:blipFill>
        <p:spPr bwMode="auto">
          <a:xfrm>
            <a:off x="827584" y="3128351"/>
            <a:ext cx="2291647" cy="20215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1" name="Прямая со стрелкой 10"/>
          <p:cNvCxnSpPr/>
          <p:nvPr/>
        </p:nvCxnSpPr>
        <p:spPr>
          <a:xfrm>
            <a:off x="3120721" y="4139120"/>
            <a:ext cx="887644" cy="0"/>
          </a:xfrm>
          <a:prstGeom prst="straightConnector1">
            <a:avLst/>
          </a:prstGeom>
          <a:ln w="28575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4160489" y="3419040"/>
            <a:ext cx="3024336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79768" y="4797152"/>
            <a:ext cx="4381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79768" y="3501008"/>
            <a:ext cx="4381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717895" y="3661748"/>
            <a:ext cx="0" cy="9701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271491" y="3774231"/>
                <a:ext cx="46679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latin typeface="Cambria Math"/>
                        </a:rPr>
                        <m:t>𝒉</m:t>
                      </m:r>
                    </m:oMath>
                  </m:oMathPara>
                </a14:m>
                <a:endParaRPr lang="ru-RU" sz="2400" b="1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491" y="3774231"/>
                <a:ext cx="466794" cy="461665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Прямоугольник 24"/>
              <p:cNvSpPr/>
              <p:nvPr/>
            </p:nvSpPr>
            <p:spPr>
              <a:xfrm>
                <a:off x="4782349" y="3831431"/>
                <a:ext cx="197458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𝑺</m:t>
                          </m:r>
                        </m:e>
                        <m:sub>
                          <m:r>
                            <a:rPr lang="ru-RU" sz="24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бок</m:t>
                          </m:r>
                        </m:sub>
                      </m:sSub>
                      <m:r>
                        <a:rPr lang="ru-RU" sz="2400" b="1" i="1" smtClean="0">
                          <a:solidFill>
                            <a:srgbClr val="002060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400" b="1" i="1" smtClean="0">
                          <a:solidFill>
                            <a:srgbClr val="002060"/>
                          </a:solidFill>
                          <a:latin typeface="Cambria Math"/>
                        </a:rPr>
                        <m:t>𝟐</m:t>
                      </m:r>
                      <m:r>
                        <a:rPr lang="ru-RU" sz="2400" b="1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𝝅</m:t>
                      </m:r>
                      <m:r>
                        <a:rPr lang="en-US" sz="2400" b="1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𝒓𝒉</m:t>
                      </m:r>
                    </m:oMath>
                  </m:oMathPara>
                </a14:m>
                <a:endParaRPr lang="ru-RU" sz="24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25" name="Прямоугольник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2349" y="3831431"/>
                <a:ext cx="1974580" cy="461665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Овал 26"/>
          <p:cNvSpPr/>
          <p:nvPr/>
        </p:nvSpPr>
        <p:spPr>
          <a:xfrm>
            <a:off x="911759" y="4293096"/>
            <a:ext cx="2016248" cy="730040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единительная линия 46"/>
          <p:cNvCxnSpPr>
            <a:endCxn id="27" idx="6"/>
          </p:cNvCxnSpPr>
          <p:nvPr/>
        </p:nvCxnSpPr>
        <p:spPr>
          <a:xfrm>
            <a:off x="1973408" y="4645028"/>
            <a:ext cx="954599" cy="13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Прямоугольник 48"/>
              <p:cNvSpPr/>
              <p:nvPr/>
            </p:nvSpPr>
            <p:spPr>
              <a:xfrm>
                <a:off x="2205647" y="4273932"/>
                <a:ext cx="52379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𝑅</m:t>
                      </m:r>
                    </m:oMath>
                  </m:oMathPara>
                </a14:m>
                <a:endParaRPr lang="ru-RU" sz="2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9" name="Прямоугольник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5647" y="4273932"/>
                <a:ext cx="523798" cy="523220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114800" y="2979420"/>
                <a:ext cx="30008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4800" y="2979420"/>
                <a:ext cx="300082" cy="369332"/>
              </a:xfrm>
              <a:prstGeom prst="rect">
                <a:avLst/>
              </a:prstGeom>
              <a:blipFill rotWithShape="1">
                <a:blip r:embed="rId9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Овал 31"/>
          <p:cNvSpPr/>
          <p:nvPr/>
        </p:nvSpPr>
        <p:spPr>
          <a:xfrm>
            <a:off x="911759" y="3128351"/>
            <a:ext cx="2016248" cy="730040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076056" y="2132856"/>
            <a:ext cx="1368152" cy="1286184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5088984" y="4873696"/>
            <a:ext cx="1368152" cy="1286184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5480351" y="2394645"/>
                <a:ext cx="585417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1" i="1">
                          <a:solidFill>
                            <a:srgbClr val="FF0000"/>
                          </a:solidFill>
                          <a:latin typeface="Cambria Math"/>
                        </a:rPr>
                        <m:t>?</m:t>
                      </m:r>
                    </m:oMath>
                  </m:oMathPara>
                </a14:m>
                <a:endParaRPr lang="ru-RU" sz="4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0351" y="2394645"/>
                <a:ext cx="585417" cy="769441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2945555" y="845422"/>
                <a:ext cx="276838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𝑺</m:t>
                          </m:r>
                        </m:e>
                        <m:sub>
                          <m:r>
                            <a:rPr lang="ru-RU" sz="3200" b="1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бок</m:t>
                          </m:r>
                        </m:sub>
                      </m:sSub>
                      <m:r>
                        <a:rPr lang="ru-RU" sz="3200" b="1" i="1" smtClean="0">
                          <a:solidFill>
                            <a:srgbClr val="002060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ru-RU" sz="32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3200" b="1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ru-RU" sz="3200" b="1" i="1" smtClean="0"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sz="3200" b="1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𝑺</m:t>
                          </m:r>
                        </m:e>
                        <m:sub>
                          <m:r>
                            <a:rPr lang="ru-RU" sz="3200" b="1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осн</m:t>
                          </m:r>
                        </m:sub>
                      </m:sSub>
                    </m:oMath>
                  </m:oMathPara>
                </a14:m>
                <a:endParaRPr lang="ru-RU" sz="32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5555" y="845422"/>
                <a:ext cx="2768387" cy="584775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6316991" y="2744420"/>
                <a:ext cx="1735667" cy="4700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𝑺</m:t>
                          </m:r>
                        </m:e>
                        <m:sub>
                          <m:r>
                            <a:rPr lang="ru-RU" sz="2400" b="1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осн</m:t>
                          </m:r>
                        </m:sub>
                      </m:sSub>
                      <m:r>
                        <a:rPr lang="ru-RU" sz="2400" b="1" i="1" smtClean="0">
                          <a:solidFill>
                            <a:srgbClr val="002060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400" b="1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𝝅</m:t>
                      </m:r>
                      <m:sSup>
                        <m:sSupPr>
                          <m:ctrlPr>
                            <a:rPr lang="ru-RU" sz="24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</a:rPr>
                            <m:t>𝒓</m:t>
                          </m:r>
                        </m:e>
                        <m:sup>
                          <m:r>
                            <a:rPr lang="ru-RU" sz="2400" b="1" i="1" smtClean="0">
                              <a:solidFill>
                                <a:srgbClr val="00206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2400" b="1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6991" y="2744420"/>
                <a:ext cx="1735667" cy="470000"/>
              </a:xfrm>
              <a:prstGeom prst="rect">
                <a:avLst/>
              </a:prstGeom>
              <a:blipFill rotWithShape="1">
                <a:blip r:embed="rId1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911759" y="1407337"/>
                <a:ext cx="4445391" cy="8729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𝑺</m:t>
                        </m:r>
                      </m:e>
                      <m:sub>
                        <m:r>
                          <a:rPr lang="ru-RU" sz="3200" b="1" i="1">
                            <a:solidFill>
                              <a:srgbClr val="002060"/>
                            </a:solidFill>
                            <a:latin typeface="Cambria Math"/>
                          </a:rPr>
                          <m:t>пол</m:t>
                        </m:r>
                        <m:r>
                          <a:rPr lang="ru-RU" sz="3200" b="1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  <m:t>н</m:t>
                        </m:r>
                      </m:sub>
                    </m:sSub>
                    <m:r>
                      <a:rPr lang="ru-RU" sz="3200" b="1" i="1"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  <m:r>
                      <a:rPr lang="ru-RU" sz="3200" b="1" i="1">
                        <a:solidFill>
                          <a:srgbClr val="002060"/>
                        </a:solidFill>
                        <a:latin typeface="Cambria Math"/>
                      </a:rPr>
                      <m:t>𝟐</m:t>
                    </m:r>
                    <m:r>
                      <a:rPr lang="ru-RU" sz="3200" b="1" i="1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𝝅</m:t>
                    </m:r>
                    <m:r>
                      <a:rPr lang="en-US" sz="3200" b="1" i="1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𝒓𝒉</m:t>
                    </m:r>
                  </m:oMath>
                </a14:m>
                <a:r>
                  <a:rPr lang="ru-RU" sz="3200" b="1" dirty="0" smtClean="0">
                    <a:solidFill>
                      <a:srgbClr val="002060"/>
                    </a:solidFill>
                  </a:rPr>
                  <a:t>+2</a:t>
                </a:r>
                <a14:m>
                  <m:oMath xmlns:m="http://schemas.openxmlformats.org/officeDocument/2006/math">
                    <m:r>
                      <a:rPr lang="ru-RU" sz="3200" b="1" i="1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𝝅</m:t>
                    </m:r>
                    <m:sSup>
                      <m:sSupPr>
                        <m:ctrlPr>
                          <a:rPr lang="ru-RU" sz="3200" b="1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sz="3200" b="1" i="1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</a:rPr>
                          <m:t>𝒓</m:t>
                        </m:r>
                      </m:e>
                      <m:sup>
                        <m:r>
                          <a:rPr lang="ru-RU" sz="3200" b="1" i="1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</a:rPr>
                          <m:t>𝟐</m:t>
                        </m:r>
                      </m:sup>
                    </m:sSup>
                    <m:r>
                      <a:rPr lang="ru-RU" sz="3200" b="1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=</m:t>
                    </m:r>
                  </m:oMath>
                </a14:m>
                <a:endParaRPr lang="ru-RU" b="1" dirty="0">
                  <a:solidFill>
                    <a:srgbClr val="FF0000"/>
                  </a:solidFill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759" y="1407337"/>
                <a:ext cx="4445391" cy="872931"/>
              </a:xfrm>
              <a:prstGeom prst="rect">
                <a:avLst/>
              </a:prstGeom>
              <a:blipFill rotWithShape="1">
                <a:blip r:embed="rId13" cstate="print"/>
                <a:stretch>
                  <a:fillRect t="-83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Прямоугольник 22"/>
              <p:cNvSpPr/>
              <p:nvPr/>
            </p:nvSpPr>
            <p:spPr>
              <a:xfrm>
                <a:off x="4826871" y="1403486"/>
                <a:ext cx="2537490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1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  </m:t>
                      </m:r>
                      <m:r>
                        <a:rPr lang="ru-RU" sz="3200" b="1" i="1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𝟐</m:t>
                      </m:r>
                      <m:r>
                        <a:rPr lang="ru-RU" sz="3200" b="1" i="1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𝝅</m:t>
                      </m:r>
                      <m:r>
                        <a:rPr lang="en-US" sz="3200" b="1" i="1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𝒓</m:t>
                      </m:r>
                      <m:r>
                        <a:rPr lang="en-US" sz="3200" b="1" i="1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(</m:t>
                      </m:r>
                      <m:r>
                        <a:rPr lang="en-US" sz="3200" b="1" i="1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𝒉</m:t>
                      </m:r>
                      <m:r>
                        <a:rPr lang="en-US" sz="3200" b="1" i="1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3200" b="1" i="1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𝒓</m:t>
                      </m:r>
                      <m:r>
                        <a:rPr lang="en-US" sz="3200" b="1" i="1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ru-RU" sz="32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23" name="Прямоугольник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6871" y="1403486"/>
                <a:ext cx="2537490" cy="584775"/>
              </a:xfrm>
              <a:prstGeom prst="rect">
                <a:avLst/>
              </a:prstGeom>
              <a:blipFill rotWithShape="1">
                <a:blip r:embed="rId1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7455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9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2" grpId="0" animBg="1"/>
      <p:bldP spid="25" grpId="0" animBg="1"/>
      <p:bldP spid="27" grpId="0" animBg="1"/>
      <p:bldP spid="27" grpId="1" animBg="1"/>
      <p:bldP spid="32" grpId="0" animBg="1"/>
      <p:bldP spid="32" grpId="1" animBg="1"/>
      <p:bldP spid="6" grpId="0" animBg="1"/>
      <p:bldP spid="34" grpId="0" animBg="1"/>
      <p:bldP spid="10" grpId="0" animBg="1"/>
      <p:bldP spid="10" grpId="1" animBg="1"/>
      <p:bldP spid="14" grpId="0" animBg="1"/>
      <p:bldP spid="19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4290" y="2847722"/>
            <a:ext cx="76322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Рассчитайте расход материала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57742299"/>
                  </p:ext>
                </p:extLst>
              </p:nvPr>
            </p:nvGraphicFramePr>
            <p:xfrm>
              <a:off x="228288" y="3501008"/>
              <a:ext cx="8669730" cy="3111659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167941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7626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024336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4020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74951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683919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dk1"/>
                              </a:solidFill>
                            </a:rPr>
                            <a:t>Тело</a:t>
                          </a:r>
                          <a:r>
                            <a:rPr lang="ru-RU" baseline="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dk1"/>
                              </a:solidFill>
                            </a:rPr>
                            <a:t> вращения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Формула для расчетов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Итого</a:t>
                          </a: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1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м</m:t>
                                    </m:r>
                                  </m:e>
                                  <m:sup>
                                    <m:r>
                                      <a:rPr lang="ru-RU" b="1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Кол-    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   во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Материал</a:t>
                          </a:r>
                        </a:p>
                        <a:p>
                          <a:r>
                            <a:rPr lang="ru-RU" sz="2000" baseline="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dk1"/>
                              </a:solidFill>
                            </a:rPr>
                            <a:t> жесть</a:t>
                          </a:r>
                          <a:endParaRPr lang="ru-RU" sz="2000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 vert="vert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197259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</a:t>
                          </a: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3157742299"/>
                  </p:ext>
                </p:extLst>
              </p:nvPr>
            </p:nvGraphicFramePr>
            <p:xfrm>
              <a:off x="228288" y="3501008"/>
              <a:ext cx="8669730" cy="3111659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1679416"/>
                    <a:gridCol w="2376264"/>
                    <a:gridCol w="3024336"/>
                    <a:gridCol w="840204"/>
                    <a:gridCol w="749510"/>
                  </a:tblGrid>
                  <a:tr h="914400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dk1"/>
                              </a:solidFill>
                            </a:rPr>
                            <a:t>Тело</a:t>
                          </a:r>
                          <a:r>
                            <a:rPr lang="ru-RU" baseline="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dk1"/>
                              </a:solidFill>
                            </a:rPr>
                            <a:t> вращения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Формула для расчетов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134274" t="-3333" r="-52621" b="-24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Кол-    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   во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Материал</a:t>
                          </a:r>
                        </a:p>
                        <a:p>
                          <a:r>
                            <a:rPr lang="ru-RU" sz="2000" baseline="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dk1"/>
                              </a:solidFill>
                            </a:rPr>
                            <a:t> жесть</a:t>
                          </a:r>
                          <a:endParaRPr lang="ru-RU" sz="2000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 vert="vert"/>
                    </a:tc>
                  </a:tr>
                  <a:tr h="2197259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</a:t>
                          </a: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3" name="Прямоугольник 22"/>
          <p:cNvSpPr/>
          <p:nvPr/>
        </p:nvSpPr>
        <p:spPr>
          <a:xfrm>
            <a:off x="5425440" y="4206278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391399" y="4193310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106508" y="5085184"/>
            <a:ext cx="60785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</a:rPr>
              <a:t>?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18" name="Picture 2" descr="E:\IMG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4" t="43022" r="23341" b="15311"/>
          <a:stretch/>
        </p:blipFill>
        <p:spPr bwMode="auto">
          <a:xfrm>
            <a:off x="15672" y="-20043"/>
            <a:ext cx="2171700" cy="2857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33050" y="404664"/>
            <a:ext cx="2257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5.  Домик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5" name="Блок-схема: магнитный диск 4"/>
          <p:cNvSpPr/>
          <p:nvPr/>
        </p:nvSpPr>
        <p:spPr>
          <a:xfrm>
            <a:off x="5436096" y="457011"/>
            <a:ext cx="2239997" cy="2107893"/>
          </a:xfrm>
          <a:prstGeom prst="flowChartMagneticDisk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 flipV="1">
            <a:off x="5425440" y="1772816"/>
            <a:ext cx="2255520" cy="503109"/>
          </a:xfrm>
          <a:custGeom>
            <a:avLst/>
            <a:gdLst>
              <a:gd name="connsiteX0" fmla="*/ 0 w 2255520"/>
              <a:gd name="connsiteY0" fmla="*/ 0 h 350520"/>
              <a:gd name="connsiteX1" fmla="*/ 198120 w 2255520"/>
              <a:gd name="connsiteY1" fmla="*/ 198120 h 350520"/>
              <a:gd name="connsiteX2" fmla="*/ 731520 w 2255520"/>
              <a:gd name="connsiteY2" fmla="*/ 320040 h 350520"/>
              <a:gd name="connsiteX3" fmla="*/ 1325880 w 2255520"/>
              <a:gd name="connsiteY3" fmla="*/ 350520 h 350520"/>
              <a:gd name="connsiteX4" fmla="*/ 1828800 w 2255520"/>
              <a:gd name="connsiteY4" fmla="*/ 289560 h 350520"/>
              <a:gd name="connsiteX5" fmla="*/ 2255520 w 2255520"/>
              <a:gd name="connsiteY5" fmla="*/ 91440 h 350520"/>
              <a:gd name="connsiteX6" fmla="*/ 2255520 w 2255520"/>
              <a:gd name="connsiteY6" fmla="*/ 9144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55520" h="350520">
                <a:moveTo>
                  <a:pt x="0" y="0"/>
                </a:moveTo>
                <a:cubicBezTo>
                  <a:pt x="38100" y="72390"/>
                  <a:pt x="76200" y="144780"/>
                  <a:pt x="198120" y="198120"/>
                </a:cubicBezTo>
                <a:cubicBezTo>
                  <a:pt x="320040" y="251460"/>
                  <a:pt x="543560" y="294640"/>
                  <a:pt x="731520" y="320040"/>
                </a:cubicBezTo>
                <a:cubicBezTo>
                  <a:pt x="919480" y="345440"/>
                  <a:pt x="1143000" y="355600"/>
                  <a:pt x="1325880" y="350520"/>
                </a:cubicBezTo>
                <a:cubicBezTo>
                  <a:pt x="1508760" y="345440"/>
                  <a:pt x="1673860" y="332740"/>
                  <a:pt x="1828800" y="289560"/>
                </a:cubicBezTo>
                <a:cubicBezTo>
                  <a:pt x="1983740" y="246380"/>
                  <a:pt x="2255520" y="91440"/>
                  <a:pt x="2255520" y="91440"/>
                </a:cubicBezTo>
                <a:lnTo>
                  <a:pt x="2255520" y="91440"/>
                </a:lnTo>
              </a:path>
            </a:pathLst>
          </a:custGeom>
          <a:noFill/>
          <a:ln w="381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7857362" y="2275925"/>
            <a:ext cx="5530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7829970" y="697051"/>
            <a:ext cx="5530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7976027" y="836712"/>
            <a:ext cx="0" cy="11876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6553199" y="2132856"/>
            <a:ext cx="1122893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256651" y="4900071"/>
            <a:ext cx="15279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solidFill>
                  <a:srgbClr val="A50021"/>
                </a:solidFill>
              </a:rPr>
              <a:t>Цилиндр</a:t>
            </a:r>
            <a:endParaRPr lang="ru-RU" sz="2400" i="1" dirty="0">
              <a:solidFill>
                <a:srgbClr val="A5002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1763633" y="4542577"/>
                <a:ext cx="125040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b="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ru-RU" sz="24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полн</m:t>
                          </m:r>
                        </m:sub>
                      </m:sSub>
                      <m:r>
                        <a:rPr lang="ru-RU" sz="24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400" dirty="0">
                  <a:solidFill>
                    <a:srgbClr val="A50021"/>
                  </a:solidFill>
                </a:endParaRP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33" y="4542577"/>
                <a:ext cx="1250407" cy="461665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рямоугольник 5"/>
          <p:cNvSpPr/>
          <p:nvPr/>
        </p:nvSpPr>
        <p:spPr>
          <a:xfrm>
            <a:off x="7928264" y="1192768"/>
            <a:ext cx="5790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2 м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67494" y="1772816"/>
            <a:ext cx="5790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1 м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14040" y="4300467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</a:rPr>
              <a:t>?</a:t>
            </a:r>
            <a:endParaRPr lang="ru-RU" sz="6000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Прямоугольник 8"/>
              <p:cNvSpPr/>
              <p:nvPr/>
            </p:nvSpPr>
            <p:spPr>
              <a:xfrm>
                <a:off x="2720018" y="4542577"/>
                <a:ext cx="172681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0" i="1" smtClean="0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2</m:t>
                      </m:r>
                      <m:r>
                        <a:rPr lang="ru-RU" sz="2400" b="0" i="1" smtClean="0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US" sz="2400" b="0" i="1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𝑟</m:t>
                      </m:r>
                      <m:r>
                        <a:rPr lang="en-US" sz="2400" b="0" i="1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(</m:t>
                      </m:r>
                      <m:r>
                        <a:rPr lang="en-US" sz="2400" b="0" i="1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h</m:t>
                      </m:r>
                      <m:r>
                        <a:rPr lang="en-US" sz="2400" b="0" i="1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2400" b="0" i="1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𝑟</m:t>
                      </m:r>
                      <m:r>
                        <a:rPr lang="en-US" sz="2400" b="0" i="1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ru-RU" sz="2400" dirty="0">
                  <a:solidFill>
                    <a:srgbClr val="A50021"/>
                  </a:solidFill>
                </a:endParaRPr>
              </a:p>
            </p:txBody>
          </p:sp>
        </mc:Choice>
        <mc:Fallback xmlns="">
          <p:sp>
            <p:nvSpPr>
              <p:cNvPr id="9" name="Прямоугольник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0018" y="4542577"/>
                <a:ext cx="1726818" cy="461665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r="-353" b="-1973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4358381" y="4576906"/>
                <a:ext cx="2864502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ru-RU" sz="24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полн</m:t>
                          </m:r>
                        </m:sub>
                      </m:sSub>
                      <m:r>
                        <a:rPr lang="ru-RU" sz="24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400" b="0" i="1" dirty="0" smtClean="0">
                  <a:solidFill>
                    <a:srgbClr val="A50021"/>
                  </a:solidFill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2</m:t>
                      </m:r>
                      <m:r>
                        <a:rPr lang="ru-RU" sz="2400" b="0" i="1" smtClean="0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∙3,14∙1</m:t>
                      </m:r>
                      <m:d>
                        <m:dPr>
                          <m:ctrlPr>
                            <a:rPr lang="ru-RU" sz="2400" b="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ru-RU" sz="2400" b="0" i="1" smtClean="0">
                              <a:solidFill>
                                <a:srgbClr val="A50021"/>
                              </a:solidFill>
                              <a:latin typeface="Cambria Math"/>
                              <a:ea typeface="Cambria Math"/>
                            </a:rPr>
                            <m:t>2+1</m:t>
                          </m:r>
                        </m:e>
                      </m:d>
                      <m:r>
                        <a:rPr lang="ru-RU" sz="2400" b="0" i="1" smtClean="0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</m:oMath>
                  </m:oMathPara>
                </a14:m>
                <a:endParaRPr lang="ru-RU" sz="2400" b="0" i="1" dirty="0" smtClean="0">
                  <a:solidFill>
                    <a:srgbClr val="A50021"/>
                  </a:solidFill>
                  <a:latin typeface="Cambria Math"/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6</m:t>
                      </m:r>
                      <m:r>
                        <a:rPr lang="ru-RU" sz="2400" b="0" i="1" smtClean="0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,28∙3=18,84</m:t>
                      </m:r>
                    </m:oMath>
                  </m:oMathPara>
                </a14:m>
                <a:endParaRPr lang="ru-RU" sz="2400" b="0" i="1" dirty="0" smtClean="0">
                  <a:solidFill>
                    <a:srgbClr val="A50021"/>
                  </a:solidFill>
                  <a:latin typeface="Cambria Math"/>
                  <a:ea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0" i="1" smtClean="0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≈19 </m:t>
                      </m:r>
                      <m:sSup>
                        <m:sSupPr>
                          <m:ctrlPr>
                            <a:rPr lang="ru-RU" sz="2400" b="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2400" b="0" i="1" smtClean="0">
                              <a:solidFill>
                                <a:srgbClr val="A50021"/>
                              </a:solidFill>
                              <a:latin typeface="Cambria Math"/>
                              <a:ea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2400" b="0" i="1" smtClean="0">
                              <a:solidFill>
                                <a:srgbClr val="A50021"/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2400" dirty="0">
                  <a:solidFill>
                    <a:srgbClr val="A50021"/>
                  </a:solidFill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8381" y="4576906"/>
                <a:ext cx="2864502" cy="1569660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7391399" y="4546128"/>
                <a:ext cx="63831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000" b="1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ru-RU" sz="4000" b="1" dirty="0">
                  <a:solidFill>
                    <a:srgbClr val="A50021"/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1399" y="4546128"/>
                <a:ext cx="638315" cy="707886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7222883" y="5837016"/>
                <a:ext cx="1798249" cy="7847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400" b="1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𝟏𝟗</m:t>
                      </m:r>
                      <m:r>
                        <a:rPr lang="ru-RU" sz="4400" b="1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sSup>
                        <m:sSupPr>
                          <m:ctrlPr>
                            <a:rPr lang="ru-RU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4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4400" b="1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44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2883" y="5837016"/>
                <a:ext cx="1798249" cy="784767"/>
              </a:xfrm>
              <a:prstGeom prst="rect">
                <a:avLst/>
              </a:prstGeom>
              <a:blipFill rotWithShape="1">
                <a:blip r:embed="rId9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784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4" grpId="0"/>
      <p:bldP spid="24" grpId="1"/>
      <p:bldP spid="25" grpId="0"/>
      <p:bldP spid="25" grpId="1"/>
      <p:bldP spid="8" grpId="0"/>
      <p:bldP spid="8" grpId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292645"/>
              </p:ext>
            </p:extLst>
          </p:nvPr>
        </p:nvGraphicFramePr>
        <p:xfrm>
          <a:off x="190679" y="1120615"/>
          <a:ext cx="8773809" cy="571380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816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89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8063"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</a:t>
                      </a:r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Объект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</a:t>
                      </a:r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Расход         </a:t>
                      </a:r>
                    </a:p>
                    <a:p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материала 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Мате-риал 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2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Итого</a:t>
                      </a:r>
                      <a:endParaRPr lang="ru-RU" sz="2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0" i="0" dirty="0" smtClean="0">
                          <a:solidFill>
                            <a:srgbClr val="002060"/>
                          </a:solidFill>
                        </a:rPr>
                        <a:t>1. Песочница</a:t>
                      </a:r>
                    </a:p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800" b="0" i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2. Лавочка - тумба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3. Беседка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4. Клумба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5. Домик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6. Крыша домика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7. Грибок, ножка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806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8. Грибок, крыша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275856" y="209640"/>
            <a:ext cx="1895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spc="300" dirty="0">
                <a:solidFill>
                  <a:srgbClr val="A50021"/>
                </a:solidFill>
              </a:rPr>
              <a:t>Смета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4595583" y="2204864"/>
                <a:ext cx="994631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𝟗</m:t>
                      </m:r>
                      <m:sSup>
                        <m:sSupPr>
                          <m:ctrlP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ru-RU" sz="2800" b="1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ru-RU" sz="2800" b="1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5583" y="2204864"/>
                <a:ext cx="994631" cy="532966"/>
              </a:xfrm>
              <a:prstGeom prst="rect">
                <a:avLst/>
              </a:prstGeo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4432904" y="2891256"/>
                <a:ext cx="1476045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𝟏𝟑</m:t>
                      </m:r>
                      <m:r>
                        <a:rPr lang="ru-RU" sz="2800" b="1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,</m:t>
                      </m:r>
                      <m:r>
                        <a:rPr lang="en-US" sz="2800" b="1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𝟓</m:t>
                      </m:r>
                      <m:sSup>
                        <m:sSupPr>
                          <m:ctrlPr>
                            <a:rPr lang="en-US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м</m:t>
                          </m:r>
                        </m:e>
                        <m:sup>
                          <m:r>
                            <a:rPr lang="en-US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2904" y="2891256"/>
                <a:ext cx="1476045" cy="532966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4529059" y="3454702"/>
                <a:ext cx="1127681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𝟏𝟏</m:t>
                      </m:r>
                      <m:sSup>
                        <m:sSupPr>
                          <m:ctrlP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2800" b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2800" b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9059" y="3454702"/>
                <a:ext cx="1127681" cy="532966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4686595" y="3987668"/>
                <a:ext cx="908069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tx2">
                        <a:lumMod val="50000"/>
                      </a:schemeClr>
                    </a:solidFill>
                  </a:rPr>
                  <a:t>5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b="1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800" b="1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м</m:t>
                        </m:r>
                      </m:e>
                      <m:sup>
                        <m:r>
                          <a:rPr lang="ru-RU" sz="2800" b="1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6595" y="3987668"/>
                <a:ext cx="908069" cy="532966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l="-14094" t="-10227" b="-295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4567812" y="4627592"/>
                <a:ext cx="1206228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𝟏𝟗</m:t>
                      </m:r>
                      <m:r>
                        <a:rPr lang="ru-RU" sz="2800" b="1" i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sSup>
                        <m:sSupPr>
                          <m:ctrlP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2800" b="1" i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2800" b="1" i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7812" y="4627592"/>
                <a:ext cx="1206228" cy="532966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Прямоугольник 8"/>
          <p:cNvSpPr/>
          <p:nvPr/>
        </p:nvSpPr>
        <p:spPr>
          <a:xfrm rot="5400000">
            <a:off x="6301910" y="2689419"/>
            <a:ext cx="16979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2">
                    <a:lumMod val="25000"/>
                  </a:schemeClr>
                </a:solidFill>
              </a:rPr>
              <a:t>Фанера</a:t>
            </a:r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6445378" y="4940383"/>
            <a:ext cx="1410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Жесть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7668344" y="2471347"/>
                <a:ext cx="1223348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3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34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600" i="1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3600" i="1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  <m:t>м</m:t>
                        </m:r>
                      </m:e>
                      <m:sup>
                        <m:r>
                          <a:rPr lang="ru-RU" sz="3600" i="1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3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8344" y="2471347"/>
                <a:ext cx="1223348" cy="646331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l="-15423" t="-15094" b="-339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6650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0607" y="2588926"/>
            <a:ext cx="76322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Рассчитайте расход материала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2993804"/>
                  </p:ext>
                </p:extLst>
              </p:nvPr>
            </p:nvGraphicFramePr>
            <p:xfrm>
              <a:off x="228288" y="3501008"/>
              <a:ext cx="8669730" cy="2881178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196744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3523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202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801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74951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683919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 Тело 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вращения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Формула для расчетов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Итого</a:t>
                          </a: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1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м</m:t>
                                    </m:r>
                                  </m:e>
                                  <m:sup>
                                    <m:r>
                                      <a:rPr lang="ru-RU" b="1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Кол-во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Материал</a:t>
                          </a:r>
                        </a:p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жесть</a:t>
                          </a:r>
                          <a:endParaRPr lang="ru-RU" sz="2000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 vert="vert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197259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</a:t>
                          </a: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162993804"/>
                  </p:ext>
                </p:extLst>
              </p:nvPr>
            </p:nvGraphicFramePr>
            <p:xfrm>
              <a:off x="228288" y="3501008"/>
              <a:ext cx="8669730" cy="2881178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1967448"/>
                    <a:gridCol w="2352372"/>
                    <a:gridCol w="2520280"/>
                    <a:gridCol w="1080120"/>
                    <a:gridCol w="749510"/>
                  </a:tblGrid>
                  <a:tr h="683919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 Тело 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вращения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Формула для расчетов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71256" t="-4464" r="-72464" b="-3223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Кол-во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Материал</a:t>
                          </a:r>
                        </a:p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жесть</a:t>
                          </a:r>
                          <a:endParaRPr lang="ru-RU" sz="2000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 vert="vert"/>
                    </a:tc>
                  </a:tr>
                  <a:tr h="2197259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</a:t>
                          </a: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1" name="Прямоугольник 20"/>
          <p:cNvSpPr/>
          <p:nvPr/>
        </p:nvSpPr>
        <p:spPr>
          <a:xfrm>
            <a:off x="3233421" y="4437112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51992" y="4437112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298076" y="4437112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406640" y="4437112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787136" y="4437112"/>
            <a:ext cx="60785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</a:rPr>
              <a:t>?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9" name="Picture 2" descr="E:\IMG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4" t="43022" r="23341" b="15311"/>
          <a:stretch/>
        </p:blipFill>
        <p:spPr bwMode="auto">
          <a:xfrm>
            <a:off x="0" y="-176065"/>
            <a:ext cx="2171700" cy="2857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59973" y="107960"/>
            <a:ext cx="41857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</a:rPr>
              <a:t>6.  Крыша домика</a:t>
            </a: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-252537" y="107961"/>
            <a:ext cx="2142783" cy="932362"/>
          </a:xfrm>
          <a:prstGeom prst="triangle">
            <a:avLst/>
          </a:prstGeom>
          <a:solidFill>
            <a:srgbClr val="FFB3B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-197986" y="836712"/>
            <a:ext cx="2088232" cy="415973"/>
          </a:xfrm>
          <a:prstGeom prst="ellipse">
            <a:avLst/>
          </a:prstGeom>
          <a:solidFill>
            <a:srgbClr val="FFB3B3"/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5868724" y="400347"/>
            <a:ext cx="2656198" cy="1526088"/>
          </a:xfrm>
          <a:prstGeom prst="triangle">
            <a:avLst/>
          </a:prstGeom>
          <a:solidFill>
            <a:srgbClr val="FFB3B3"/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5867463" y="1591251"/>
            <a:ext cx="2657459" cy="792079"/>
          </a:xfrm>
          <a:prstGeom prst="ellipse">
            <a:avLst/>
          </a:prstGeom>
          <a:solidFill>
            <a:srgbClr val="FFB3B3"/>
          </a:solidFill>
          <a:ln>
            <a:solidFill>
              <a:srgbClr val="A50021"/>
            </a:solidFill>
            <a:prstDash val="solid"/>
          </a:ln>
          <a:scene3d>
            <a:camera prst="orthographicFront"/>
            <a:lightRig rig="threePt" dir="t"/>
          </a:scene3d>
          <a:sp3d>
            <a:bevelT prst="angle"/>
            <a:bevelB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7211714" y="1961747"/>
            <a:ext cx="1169516" cy="0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6465899" y="1087262"/>
            <a:ext cx="989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0,8 </a:t>
            </a:r>
            <a:r>
              <a:rPr lang="ru-RU" dirty="0"/>
              <a:t>м   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7300890" y="1964574"/>
            <a:ext cx="732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1,5 </a:t>
            </a:r>
            <a:r>
              <a:rPr lang="ru-RU" dirty="0"/>
              <a:t>м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527649" y="4714110"/>
            <a:ext cx="10486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>
                <a:solidFill>
                  <a:srgbClr val="A50021"/>
                </a:solidFill>
              </a:rPr>
              <a:t>Конус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2552401" y="4739253"/>
                <a:ext cx="125040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ru-RU" sz="24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полн</m:t>
                          </m:r>
                        </m:sub>
                      </m:sSub>
                      <m:r>
                        <a:rPr lang="ru-RU" sz="24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400" dirty="0">
                  <a:solidFill>
                    <a:srgbClr val="A50021"/>
                  </a:solidFill>
                </a:endParaRP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2401" y="4739253"/>
                <a:ext cx="1250407" cy="461665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Прямая соединительная линия 10"/>
          <p:cNvCxnSpPr>
            <a:stCxn id="26" idx="0"/>
          </p:cNvCxnSpPr>
          <p:nvPr/>
        </p:nvCxnSpPr>
        <p:spPr>
          <a:xfrm>
            <a:off x="7196823" y="400347"/>
            <a:ext cx="14891" cy="1561400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572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9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46" presetID="26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1" grpId="0"/>
      <p:bldP spid="21" grpId="1"/>
      <p:bldP spid="22" grpId="0"/>
      <p:bldP spid="22" grpId="1"/>
      <p:bldP spid="23" grpId="0"/>
      <p:bldP spid="24" grpId="0"/>
      <p:bldP spid="25" grpId="0"/>
      <p:bldP spid="6" grpId="0" animBg="1"/>
      <p:bldP spid="7" grpId="0" animBg="1"/>
      <p:bldP spid="26" grpId="0" animBg="1"/>
      <p:bldP spid="27" grpId="0" animBg="1"/>
      <p:bldP spid="34" grpId="0"/>
      <p:bldP spid="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85984" y="114081"/>
            <a:ext cx="16273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rgbClr val="A50021"/>
                </a:solidFill>
              </a:rPr>
              <a:t>Конус</a:t>
            </a: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0491753"/>
              </p:ext>
            </p:extLst>
          </p:nvPr>
        </p:nvGraphicFramePr>
        <p:xfrm>
          <a:off x="396180" y="2420888"/>
          <a:ext cx="2807668" cy="28076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Точечный рисунок" r:id="rId4" imgW="1495634" imgH="1495634" progId="PBrush">
                  <p:embed/>
                </p:oleObj>
              </mc:Choice>
              <mc:Fallback>
                <p:oleObj name="Точечный рисунок" r:id="rId4" imgW="1495634" imgH="1495634" progId="PBrush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7391" t="2179" r="9270" b="1183"/>
                      <a:stretch>
                        <a:fillRect/>
                      </a:stretch>
                    </p:blipFill>
                    <p:spPr bwMode="auto">
                      <a:xfrm>
                        <a:off x="396180" y="2420888"/>
                        <a:ext cx="2807668" cy="280766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5"/>
          <p:cNvPicPr/>
          <p:nvPr/>
        </p:nvPicPr>
        <p:blipFill rotWithShape="1">
          <a:blip r:embed="rId6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72"/>
          <a:stretch/>
        </p:blipFill>
        <p:spPr bwMode="auto">
          <a:xfrm>
            <a:off x="4543379" y="2325079"/>
            <a:ext cx="3966180" cy="394782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51720" y="4246428"/>
            <a:ext cx="397866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r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673398" y="5265917"/>
            <a:ext cx="516488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r>
              <a:rPr lang="en-US" sz="3200" b="1" dirty="0" smtClean="0">
                <a:solidFill>
                  <a:srgbClr val="0070C0"/>
                </a:solidFill>
              </a:rPr>
              <a:t>r</a:t>
            </a:r>
            <a:endParaRPr lang="ru-RU" sz="3200" b="1" dirty="0">
              <a:solidFill>
                <a:srgbClr val="0070C0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6725402" y="580526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990814" y="5517232"/>
            <a:ext cx="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115838" y="4825794"/>
            <a:ext cx="19893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5270793" y="2559131"/>
            <a:ext cx="423514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</a:rPr>
              <a:t>е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94492" y="3227565"/>
            <a:ext cx="489236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rgbClr val="0070C0"/>
                </a:solidFill>
              </a:rPr>
              <a:t>е</a:t>
            </a:r>
            <a:r>
              <a:rPr lang="ru-RU" b="1" i="1" dirty="0">
                <a:solidFill>
                  <a:srgbClr val="002060"/>
                </a:solidFill>
              </a:rPr>
              <a:t> 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V="1">
            <a:off x="5270793" y="2559131"/>
            <a:ext cx="1029399" cy="86986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stCxn id="7" idx="1"/>
            <a:endCxn id="7" idx="1"/>
          </p:cNvCxnSpPr>
          <p:nvPr/>
        </p:nvCxnSpPr>
        <p:spPr>
          <a:xfrm>
            <a:off x="6673398" y="5558305"/>
            <a:ext cx="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endCxn id="7" idx="1"/>
          </p:cNvCxnSpPr>
          <p:nvPr/>
        </p:nvCxnSpPr>
        <p:spPr>
          <a:xfrm flipV="1">
            <a:off x="6623398" y="5558305"/>
            <a:ext cx="50000" cy="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6625935" y="5558304"/>
            <a:ext cx="19893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1799400" y="3581508"/>
            <a:ext cx="529312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3200" b="1" i="1" dirty="0">
                <a:solidFill>
                  <a:srgbClr val="0070C0"/>
                </a:solidFill>
              </a:rPr>
              <a:t>h</a:t>
            </a:r>
            <a:r>
              <a:rPr lang="ru-RU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1756701" y="760412"/>
                <a:ext cx="182928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6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1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𝑺</m:t>
                          </m:r>
                        </m:e>
                        <m:sub>
                          <m:r>
                            <a:rPr lang="ru-RU" sz="3600" b="1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полн</m:t>
                          </m:r>
                        </m:sub>
                      </m:sSub>
                      <m:r>
                        <a:rPr lang="ru-RU" sz="3600" b="1" i="1" smtClean="0">
                          <a:solidFill>
                            <a:srgbClr val="002060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36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6701" y="760412"/>
                <a:ext cx="1829283" cy="646331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Прямоугольник 36"/>
          <p:cNvSpPr/>
          <p:nvPr/>
        </p:nvSpPr>
        <p:spPr>
          <a:xfrm>
            <a:off x="3419872" y="575745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</a:rPr>
              <a:t>?</a:t>
            </a:r>
            <a:endParaRPr lang="ru-RU" sz="6000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3419872" y="760412"/>
                <a:ext cx="223977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𝑺</m:t>
                          </m:r>
                        </m:e>
                        <m:sub>
                          <m:r>
                            <a:rPr lang="ru-RU" sz="3200" b="1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бок</m:t>
                          </m:r>
                        </m:sub>
                      </m:sSub>
                      <m:r>
                        <a:rPr lang="ru-RU" sz="3200" b="1" i="1" smtClean="0">
                          <a:solidFill>
                            <a:srgbClr val="002060"/>
                          </a:solidFill>
                          <a:latin typeface="Cambria Math"/>
                        </a:rPr>
                        <m:t>+</m:t>
                      </m:r>
                      <m:sSub>
                        <m:sSubPr>
                          <m:ctrlPr>
                            <a:rPr lang="ru-RU" sz="32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𝑺</m:t>
                          </m:r>
                        </m:e>
                        <m:sub>
                          <m:r>
                            <a:rPr lang="ru-RU" sz="3200" b="1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осн</m:t>
                          </m:r>
                        </m:sub>
                      </m:sSub>
                    </m:oMath>
                  </m:oMathPara>
                </a14:m>
                <a:endParaRPr lang="ru-RU" sz="32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760412"/>
                <a:ext cx="2239779" cy="584775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5519815" y="3228322"/>
                <a:ext cx="2074414" cy="8002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𝑺</m:t>
                          </m:r>
                        </m:e>
                        <m:sub>
                          <m:r>
                            <a:rPr lang="ru-RU" sz="28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бок</m:t>
                          </m:r>
                        </m:sub>
                      </m:sSub>
                      <m:r>
                        <a:rPr lang="ru-RU" sz="28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800" b="1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𝝅</m:t>
                      </m:r>
                      <m:r>
                        <m:rPr>
                          <m:nor/>
                        </m:rPr>
                        <a:rPr lang="en-US" sz="2800" b="1" dirty="0">
                          <a:solidFill>
                            <a:srgbClr val="FF0000"/>
                          </a:solidFill>
                        </a:rPr>
                        <m:t>r</m:t>
                      </m:r>
                      <m:r>
                        <m:rPr>
                          <m:nor/>
                        </m:rPr>
                        <a:rPr lang="ru-RU" sz="2800" b="1" i="1" dirty="0">
                          <a:solidFill>
                            <a:srgbClr val="FF0000"/>
                          </a:solidFill>
                        </a:rPr>
                        <m:t>е</m:t>
                      </m:r>
                    </m:oMath>
                  </m:oMathPara>
                </a14:m>
                <a:endParaRPr lang="ru-RU" sz="2800" b="1" dirty="0">
                  <a:solidFill>
                    <a:srgbClr val="FF0000"/>
                  </a:solidFill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9815" y="3228322"/>
                <a:ext cx="2074414" cy="800219"/>
              </a:xfrm>
              <a:prstGeom prst="rect">
                <a:avLst/>
              </a:prstGeom>
              <a:blipFill rotWithShape="1">
                <a:blip r:embed="rId9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7054902" y="4825794"/>
                <a:ext cx="2089098" cy="5329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𝑺</m:t>
                          </m:r>
                        </m:e>
                        <m:sub>
                          <m:r>
                            <a:rPr lang="ru-RU" sz="28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осн</m:t>
                          </m:r>
                        </m:sub>
                      </m:sSub>
                      <m:r>
                        <a:rPr lang="ru-RU" sz="28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800" b="1" i="1" smtClean="0">
                          <a:solidFill>
                            <a:srgbClr val="FF0000"/>
                          </a:solidFill>
                          <a:latin typeface="Cambria Math"/>
                          <a:ea typeface="Cambria Math"/>
                        </a:rPr>
                        <m:t>𝝅</m:t>
                      </m:r>
                      <m:sSup>
                        <m:sSupPr>
                          <m:ctrlPr>
                            <a:rPr lang="en-US" sz="2800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nor/>
                            </m:rPr>
                            <a:rPr lang="en-US" sz="2800" b="1" dirty="0">
                              <a:solidFill>
                                <a:srgbClr val="FF0000"/>
                              </a:solidFill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ru-RU" sz="2800" b="1" dirty="0">
                              <a:solidFill>
                                <a:srgbClr val="FF0000"/>
                              </a:solidFill>
                            </a:rPr>
                            <m:t> </m:t>
                          </m:r>
                        </m:e>
                        <m:sup>
                          <m:r>
                            <a:rPr lang="ru-RU" sz="2800" b="1" i="1" dirty="0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28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4902" y="4825794"/>
                <a:ext cx="2089098" cy="532966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Прямоугольник 40"/>
              <p:cNvSpPr/>
              <p:nvPr/>
            </p:nvSpPr>
            <p:spPr>
              <a:xfrm>
                <a:off x="1506403" y="1413215"/>
                <a:ext cx="1644617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𝑺</m:t>
                          </m:r>
                        </m:e>
                        <m:sub>
                          <m:r>
                            <a:rPr lang="ru-RU" sz="32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полн</m:t>
                          </m:r>
                        </m:sub>
                      </m:sSub>
                      <m:r>
                        <a:rPr lang="ru-RU" sz="3200" b="1" i="1">
                          <a:solidFill>
                            <a:srgbClr val="002060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32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41" name="Прямоугольник 4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6403" y="1413215"/>
                <a:ext cx="1644617" cy="584775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Прямоугольник 41"/>
              <p:cNvSpPr/>
              <p:nvPr/>
            </p:nvSpPr>
            <p:spPr>
              <a:xfrm>
                <a:off x="3069321" y="1413215"/>
                <a:ext cx="2670539" cy="10883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3200" b="1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𝝅</m:t>
                    </m:r>
                    <m:r>
                      <m:rPr>
                        <m:nor/>
                      </m:rPr>
                      <a:rPr lang="en-US" sz="3200" b="1" dirty="0">
                        <a:solidFill>
                          <a:srgbClr val="002060"/>
                        </a:solidFill>
                      </a:rPr>
                      <m:t>r</m:t>
                    </m:r>
                    <m:r>
                      <m:rPr>
                        <m:nor/>
                      </m:rPr>
                      <a:rPr lang="ru-RU" sz="3200" b="1" i="1" dirty="0">
                        <a:solidFill>
                          <a:srgbClr val="002060"/>
                        </a:solidFill>
                      </a:rPr>
                      <m:t>е</m:t>
                    </m:r>
                  </m:oMath>
                </a14:m>
                <a:r>
                  <a:rPr lang="ru-RU" sz="3200" b="1" dirty="0" smtClean="0">
                    <a:solidFill>
                      <a:srgbClr val="002060"/>
                    </a:solidFill>
                  </a:rPr>
                  <a:t> +</a:t>
                </a:r>
                <a14:m>
                  <m:oMath xmlns:m="http://schemas.openxmlformats.org/officeDocument/2006/math">
                    <m:r>
                      <a:rPr lang="ru-RU" sz="3200" b="1" i="0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  </m:t>
                    </m:r>
                    <m:r>
                      <a:rPr lang="ru-RU" sz="3200" b="1" i="1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𝝅</m:t>
                    </m:r>
                    <m:sSup>
                      <m:sSupPr>
                        <m:ctrlPr>
                          <a:rPr lang="en-US" sz="3200" b="1" i="1" dirty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sz="3200" b="1" dirty="0">
                            <a:solidFill>
                              <a:srgbClr val="002060"/>
                            </a:solidFill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ru-RU" sz="3200" b="1" dirty="0">
                            <a:solidFill>
                              <a:srgbClr val="002060"/>
                            </a:solidFill>
                          </a:rPr>
                          <m:t> </m:t>
                        </m:r>
                      </m:e>
                      <m:sup>
                        <m:r>
                          <a:rPr lang="ru-RU" sz="3200" b="1" i="1" dirty="0">
                            <a:solidFill>
                              <a:srgbClr val="00206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ru-RU" sz="3200" b="1" i="1" dirty="0"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</m:oMath>
                </a14:m>
                <a:endParaRPr lang="ru-RU" sz="3200" b="1" i="1" dirty="0">
                  <a:solidFill>
                    <a:srgbClr val="002060"/>
                  </a:solidFill>
                </a:endParaRPr>
              </a:p>
              <a:p>
                <a:endParaRPr lang="ru-RU" sz="32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42" name="Прямоугольник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9321" y="1413215"/>
                <a:ext cx="2670539" cy="1088375"/>
              </a:xfrm>
              <a:prstGeom prst="rect">
                <a:avLst/>
              </a:prstGeom>
              <a:blipFill rotWithShape="1">
                <a:blip r:embed="rId12" cstate="print"/>
                <a:stretch>
                  <a:fillRect t="-674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Прямоугольник 43"/>
              <p:cNvSpPr/>
              <p:nvPr/>
            </p:nvSpPr>
            <p:spPr>
              <a:xfrm>
                <a:off x="5582217" y="1450121"/>
                <a:ext cx="2066207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1" i="1" dirty="0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𝝅</m:t>
                      </m:r>
                      <m:r>
                        <a:rPr lang="en-US" sz="3200" b="1" i="1" dirty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𝒓</m:t>
                      </m:r>
                      <m:r>
                        <a:rPr lang="en-US" sz="3200" b="1" i="1" dirty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(</m:t>
                      </m:r>
                      <m:r>
                        <m:rPr>
                          <m:nor/>
                        </m:rPr>
                        <a:rPr lang="ru-RU" sz="3200" b="1" i="1" dirty="0">
                          <a:solidFill>
                            <a:srgbClr val="002060"/>
                          </a:solidFill>
                        </a:rPr>
                        <m:t>е</m:t>
                      </m:r>
                      <m:r>
                        <a:rPr lang="ru-RU" sz="3200" b="1" i="1" dirty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3200" b="1" i="1" dirty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𝒓</m:t>
                      </m:r>
                      <m:r>
                        <a:rPr lang="en-US" sz="3200" b="1" i="1" dirty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ru-RU" sz="3200" b="1" i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44" name="Прямоугольник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2217" y="1450121"/>
                <a:ext cx="2066207" cy="584775"/>
              </a:xfrm>
              <a:prstGeom prst="rect">
                <a:avLst/>
              </a:prstGeom>
              <a:blipFill rotWithShape="1">
                <a:blip r:embed="rId1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Прямоугольник 44"/>
          <p:cNvSpPr/>
          <p:nvPr/>
        </p:nvSpPr>
        <p:spPr>
          <a:xfrm>
            <a:off x="2797860" y="2285279"/>
            <a:ext cx="6912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е</a:t>
            </a:r>
            <a:r>
              <a:rPr lang="ru-RU" sz="2800" b="1" i="1" dirty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</a:rPr>
              <a:t>=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193143" y="2884418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395504" y="226674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?</a:t>
            </a:r>
            <a:endParaRPr lang="ru-RU" sz="3200" b="1" dirty="0">
              <a:solidFill>
                <a:srgbClr val="FF0000"/>
              </a:solidFill>
            </a:endParaRPr>
          </a:p>
        </p:txBody>
      </p:sp>
      <p:cxnSp>
        <p:nvCxnSpPr>
          <p:cNvPr id="49" name="Прямая со стрелкой 48"/>
          <p:cNvCxnSpPr/>
          <p:nvPr/>
        </p:nvCxnSpPr>
        <p:spPr>
          <a:xfrm>
            <a:off x="3083728" y="4048962"/>
            <a:ext cx="1143348" cy="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TextBox 51"/>
              <p:cNvSpPr txBox="1"/>
              <p:nvPr/>
            </p:nvSpPr>
            <p:spPr>
              <a:xfrm>
                <a:off x="3489075" y="2005966"/>
                <a:ext cx="1624740" cy="8438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ru-RU" sz="2400" b="1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ru-RU" sz="2400" b="1" i="1">
                                  <a:solidFill>
                                    <a:srgbClr val="A5002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lang="en-US" sz="2400" b="1" i="1" dirty="0">
                                  <a:solidFill>
                                    <a:srgbClr val="A50021"/>
                                  </a:solidFill>
                                </a:rPr>
                                <m:t>h</m:t>
                              </m:r>
                            </m:e>
                            <m:sup>
                              <m:r>
                                <a:rPr lang="ru-RU" sz="2400" b="1" i="1">
                                  <a:solidFill>
                                    <a:srgbClr val="A50021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  <m:r>
                            <a:rPr lang="ru-RU" sz="2400" b="1" i="1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ru-RU" sz="2400" b="1" i="1">
                                  <a:solidFill>
                                    <a:srgbClr val="A5002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lang="en-US" sz="2400" b="1" dirty="0">
                                  <a:solidFill>
                                    <a:srgbClr val="A50021"/>
                                  </a:solidFill>
                                </a:rPr>
                                <m:t>r</m:t>
                              </m:r>
                              <m:r>
                                <m:rPr>
                                  <m:nor/>
                                </m:rPr>
                                <a:rPr lang="ru-RU" sz="2400" b="1" dirty="0">
                                  <a:solidFill>
                                    <a:srgbClr val="A50021"/>
                                  </a:solidFill>
                                </a:rPr>
                                <m:t> </m:t>
                              </m:r>
                            </m:e>
                            <m:sup>
                              <m:r>
                                <a:rPr lang="ru-RU" sz="2400" b="1" i="1">
                                  <a:solidFill>
                                    <a:srgbClr val="A50021"/>
                                  </a:solidFill>
                                  <a:latin typeface="Cambria Math"/>
                                </a:rPr>
                                <m:t>𝟐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ru-RU" sz="2400" b="1" dirty="0"/>
              </a:p>
            </p:txBody>
          </p:sp>
        </mc:Choice>
        <mc:Fallback xmlns="">
          <p:sp>
            <p:nvSpPr>
              <p:cNvPr id="52" name="TextBox 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89075" y="2005966"/>
                <a:ext cx="1624740" cy="843885"/>
              </a:xfrm>
              <a:prstGeom prst="rect">
                <a:avLst/>
              </a:prstGeom>
              <a:blipFill rotWithShape="1">
                <a:blip r:embed="rId1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42090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6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1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3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4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7" grpId="0" animBg="1"/>
      <p:bldP spid="35" grpId="0" animBg="1"/>
      <p:bldP spid="36" grpId="0" animBg="1"/>
      <p:bldP spid="37" grpId="0"/>
      <p:bldP spid="37" grpId="1"/>
      <p:bldP spid="38" grpId="0" animBg="1"/>
      <p:bldP spid="39" grpId="0" animBg="1"/>
      <p:bldP spid="40" grpId="0" animBg="1"/>
      <p:bldP spid="41" grpId="0" animBg="1"/>
      <p:bldP spid="42" grpId="0" animBg="1"/>
      <p:bldP spid="44" grpId="0" animBg="1"/>
      <p:bldP spid="45" grpId="0"/>
      <p:bldP spid="47" grpId="0"/>
      <p:bldP spid="47" grpId="1"/>
      <p:bldP spid="5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8924" y="2437147"/>
            <a:ext cx="76322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Рассчитайте расход материала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0066615"/>
                  </p:ext>
                </p:extLst>
              </p:nvPr>
            </p:nvGraphicFramePr>
            <p:xfrm>
              <a:off x="185163" y="2991442"/>
              <a:ext cx="8669730" cy="3605910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165053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4827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741295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801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74951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683919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 Тело 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вращения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Формула для расчетов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Итого</a:t>
                          </a: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1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м</m:t>
                                    </m:r>
                                  </m:e>
                                  <m:sup>
                                    <m:r>
                                      <a:rPr lang="ru-RU" b="1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Кол-во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Материал</a:t>
                          </a:r>
                        </a:p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жесть</a:t>
                          </a:r>
                          <a:endParaRPr lang="ru-RU" sz="2000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 vert="vert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2921991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</a:t>
                          </a: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480066615"/>
                  </p:ext>
                </p:extLst>
              </p:nvPr>
            </p:nvGraphicFramePr>
            <p:xfrm>
              <a:off x="185163" y="2991442"/>
              <a:ext cx="8669730" cy="3605910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1650533"/>
                    <a:gridCol w="2448272"/>
                    <a:gridCol w="2741295"/>
                    <a:gridCol w="1080120"/>
                    <a:gridCol w="749510"/>
                  </a:tblGrid>
                  <a:tr h="683919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 Тело 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вращения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Формула для расчетов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4"/>
                          <a:stretch>
                            <a:fillRect l="-149556" t="-4464" r="-66667" b="-42857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Кол-во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Материал</a:t>
                          </a:r>
                        </a:p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жесть</a:t>
                          </a:r>
                          <a:endParaRPr lang="ru-RU" sz="2000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 vert="vert"/>
                    </a:tc>
                  </a:tr>
                  <a:tr h="2921991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</a:t>
                          </a: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23" name="Прямоугольник 22"/>
          <p:cNvSpPr/>
          <p:nvPr/>
        </p:nvSpPr>
        <p:spPr>
          <a:xfrm>
            <a:off x="5314228" y="3587144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324866" y="3587143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961837" y="3599512"/>
            <a:ext cx="60785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>
                <a:solidFill>
                  <a:srgbClr val="FF0000"/>
                </a:solidFill>
              </a:rPr>
              <a:t>?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9" name="Picture 2" descr="E:\IMG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4" t="43022" r="23341" b="15311"/>
          <a:stretch/>
        </p:blipFill>
        <p:spPr bwMode="auto">
          <a:xfrm>
            <a:off x="0" y="-176065"/>
            <a:ext cx="2171700" cy="2857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59973" y="107960"/>
            <a:ext cx="41857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</a:rPr>
              <a:t>6.  Крыша домика</a:t>
            </a: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-252537" y="107961"/>
            <a:ext cx="2142783" cy="932362"/>
          </a:xfrm>
          <a:prstGeom prst="triangle">
            <a:avLst/>
          </a:prstGeom>
          <a:solidFill>
            <a:srgbClr val="FFB3B3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-197986" y="836712"/>
            <a:ext cx="2088232" cy="415973"/>
          </a:xfrm>
          <a:prstGeom prst="ellipse">
            <a:avLst/>
          </a:prstGeom>
          <a:solidFill>
            <a:srgbClr val="FFB3B3"/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/>
          <p:cNvSpPr/>
          <p:nvPr/>
        </p:nvSpPr>
        <p:spPr>
          <a:xfrm>
            <a:off x="5883615" y="390744"/>
            <a:ext cx="2656198" cy="1526088"/>
          </a:xfrm>
          <a:prstGeom prst="triangle">
            <a:avLst/>
          </a:prstGeom>
          <a:solidFill>
            <a:srgbClr val="FFB3B3"/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Овал 26"/>
          <p:cNvSpPr/>
          <p:nvPr/>
        </p:nvSpPr>
        <p:spPr>
          <a:xfrm>
            <a:off x="5867463" y="1591251"/>
            <a:ext cx="2657459" cy="792079"/>
          </a:xfrm>
          <a:prstGeom prst="ellipse">
            <a:avLst/>
          </a:prstGeom>
          <a:solidFill>
            <a:srgbClr val="FFB3B3"/>
          </a:solidFill>
          <a:ln>
            <a:solidFill>
              <a:srgbClr val="A50021"/>
            </a:solidFill>
            <a:prstDash val="solid"/>
          </a:ln>
          <a:scene3d>
            <a:camera prst="orthographicFront"/>
            <a:lightRig rig="threePt" dir="t"/>
          </a:scene3d>
          <a:sp3d>
            <a:bevelT prst="angle"/>
            <a:bevelB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7211714" y="1961747"/>
            <a:ext cx="1169516" cy="0"/>
          </a:xfrm>
          <a:prstGeom prst="line">
            <a:avLst/>
          </a:prstGeom>
          <a:ln w="38100">
            <a:solidFill>
              <a:schemeClr val="tx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7324886" y="1628800"/>
            <a:ext cx="732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1,5 </a:t>
            </a:r>
            <a:r>
              <a:rPr lang="ru-RU" dirty="0"/>
              <a:t>м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52902" y="4188957"/>
            <a:ext cx="12186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 smtClean="0">
                <a:solidFill>
                  <a:srgbClr val="A50021"/>
                </a:solidFill>
              </a:rPr>
              <a:t>  Конус</a:t>
            </a:r>
            <a:endParaRPr lang="ru-RU" sz="2400" i="1" dirty="0">
              <a:solidFill>
                <a:srgbClr val="A5002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1737159" y="3946598"/>
                <a:ext cx="125040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ru-RU" sz="24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полн</m:t>
                          </m:r>
                        </m:sub>
                      </m:sSub>
                      <m:r>
                        <a:rPr lang="ru-RU" sz="24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400" dirty="0">
                  <a:solidFill>
                    <a:srgbClr val="A50021"/>
                  </a:solidFill>
                </a:endParaRP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7159" y="3946598"/>
                <a:ext cx="1250407" cy="461665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Прямая соединительная линия 7"/>
          <p:cNvCxnSpPr>
            <a:stCxn id="26" idx="0"/>
          </p:cNvCxnSpPr>
          <p:nvPr/>
        </p:nvCxnSpPr>
        <p:spPr>
          <a:xfrm>
            <a:off x="7211714" y="390744"/>
            <a:ext cx="0" cy="1526088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6478821" y="1068019"/>
            <a:ext cx="732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0,8 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2840220" y="3946597"/>
                <a:ext cx="151637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0" i="1" dirty="0" smtClean="0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𝜋</m:t>
                      </m:r>
                      <m:r>
                        <a:rPr lang="en-US" sz="2400" b="0" i="1" dirty="0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𝑟</m:t>
                      </m:r>
                      <m:r>
                        <a:rPr lang="en-US" sz="2400" b="0" i="1" dirty="0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(</m:t>
                      </m:r>
                      <m:r>
                        <m:rPr>
                          <m:nor/>
                        </m:rPr>
                        <a:rPr lang="ru-RU" sz="2400" i="1" dirty="0">
                          <a:solidFill>
                            <a:srgbClr val="A50021"/>
                          </a:solidFill>
                        </a:rPr>
                        <m:t>е</m:t>
                      </m:r>
                      <m:r>
                        <a:rPr lang="ru-RU" sz="2400" b="0" i="1" dirty="0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2400" b="0" i="1" dirty="0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𝑟</m:t>
                      </m:r>
                      <m:r>
                        <a:rPr lang="en-US" sz="2400" b="0" i="1" dirty="0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ru-RU" sz="2400" i="1" dirty="0">
                  <a:solidFill>
                    <a:srgbClr val="A50021"/>
                  </a:solidFill>
                </a:endParaRPr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0220" y="3946597"/>
                <a:ext cx="1516376" cy="461665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b="-1973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4119197" y="5013760"/>
                <a:ext cx="3066930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ru-RU" sz="2400" b="0" i="1" smtClean="0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полн</m:t>
                          </m:r>
                        </m:sub>
                      </m:sSub>
                      <m:r>
                        <a:rPr lang="ru-RU" sz="24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400" b="0" i="1" dirty="0" smtClean="0">
                  <a:solidFill>
                    <a:srgbClr val="A50021"/>
                  </a:solidFill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3,14</m:t>
                      </m:r>
                      <m:r>
                        <a:rPr lang="ru-RU" sz="2400" b="0" i="1" smtClean="0">
                          <a:solidFill>
                            <a:srgbClr val="A50021"/>
                          </a:solidFill>
                          <a:latin typeface="Cambria Math"/>
                          <a:ea typeface="Cambria Math"/>
                        </a:rPr>
                        <m:t>∙1,5</m:t>
                      </m:r>
                      <m:d>
                        <m:dPr>
                          <m:ctrlPr>
                            <a:rPr lang="ru-RU" sz="2400" b="0" i="1" smtClean="0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dPr>
                        <m:e>
                          <m:r>
                            <a:rPr lang="ru-RU" sz="2400" b="0" i="1" smtClean="0">
                              <a:solidFill>
                                <a:srgbClr val="A50021"/>
                              </a:solidFill>
                              <a:latin typeface="Cambria Math"/>
                              <a:ea typeface="Cambria Math"/>
                            </a:rPr>
                            <m:t>1,7+1,5</m:t>
                          </m:r>
                        </m:e>
                      </m:d>
                    </m:oMath>
                  </m:oMathPara>
                </a14:m>
                <a:endParaRPr lang="ru-RU" sz="2400" b="0" i="1" dirty="0" smtClean="0">
                  <a:solidFill>
                    <a:srgbClr val="A50021"/>
                  </a:solidFill>
                  <a:latin typeface="Cambria Math"/>
                  <a:ea typeface="Cambria Math"/>
                </a:endParaRPr>
              </a:p>
              <a:p>
                <a14:m>
                  <m:oMath xmlns:m="http://schemas.openxmlformats.org/officeDocument/2006/math">
                    <m:r>
                      <a:rPr lang="ru-RU" sz="2400" b="0" i="1" smtClean="0">
                        <a:solidFill>
                          <a:srgbClr val="A50021"/>
                        </a:solidFill>
                        <a:latin typeface="Cambria Math"/>
                        <a:ea typeface="Cambria Math"/>
                      </a:rPr>
                      <m:t>    =</m:t>
                    </m:r>
                  </m:oMath>
                </a14:m>
                <a:r>
                  <a:rPr lang="ru-RU" sz="2400" dirty="0" smtClean="0">
                    <a:solidFill>
                      <a:srgbClr val="A50021"/>
                    </a:solidFill>
                  </a:rPr>
                  <a:t>4,71</a:t>
                </a:r>
                <a14:m>
                  <m:oMath xmlns:m="http://schemas.openxmlformats.org/officeDocument/2006/math">
                    <m:r>
                      <a:rPr lang="ru-RU" sz="2400" i="1" smtClean="0">
                        <a:solidFill>
                          <a:srgbClr val="A50021"/>
                        </a:solidFill>
                        <a:latin typeface="Cambria Math"/>
                        <a:ea typeface="Cambria Math"/>
                      </a:rPr>
                      <m:t>∙</m:t>
                    </m:r>
                    <m:r>
                      <a:rPr lang="ru-RU" sz="2400" b="0" i="1" smtClean="0">
                        <a:solidFill>
                          <a:srgbClr val="A50021"/>
                        </a:solidFill>
                        <a:latin typeface="Cambria Math"/>
                        <a:ea typeface="Cambria Math"/>
                      </a:rPr>
                      <m:t>3,2≈15</m:t>
                    </m:r>
                    <m:sSup>
                      <m:sSupPr>
                        <m:ctrlPr>
                          <a:rPr lang="ru-RU" sz="2400" b="0" i="1" smtClean="0">
                            <a:solidFill>
                              <a:srgbClr val="A5002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ru-RU" sz="2400" b="0" i="1" smtClean="0">
                            <a:solidFill>
                              <a:srgbClr val="A50021"/>
                            </a:solidFill>
                            <a:latin typeface="Cambria Math"/>
                            <a:ea typeface="Cambria Math"/>
                          </a:rPr>
                          <m:t>м</m:t>
                        </m:r>
                      </m:e>
                      <m:sup>
                        <m:r>
                          <a:rPr lang="ru-RU" sz="2400" b="0" i="1" smtClean="0">
                            <a:solidFill>
                              <a:srgbClr val="A50021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>
                  <a:solidFill>
                    <a:srgbClr val="A50021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9197" y="5013760"/>
                <a:ext cx="3066930" cy="1200329"/>
              </a:xfrm>
              <a:prstGeom prst="rect">
                <a:avLst/>
              </a:prstGeom>
              <a:blipFill rotWithShape="1">
                <a:blip r:embed="rId8" cstate="print"/>
                <a:stretch>
                  <a:fillRect b="-1066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4179182" y="3744614"/>
                <a:ext cx="3002745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2400" b="0" i="1" dirty="0" smtClean="0">
                        <a:solidFill>
                          <a:srgbClr val="A50021"/>
                        </a:solidFill>
                        <a:latin typeface="Cambria Math"/>
                      </a:rPr>
                      <m:t>    </m:t>
                    </m:r>
                    <m:sSup>
                      <m:sSupPr>
                        <m:ctrlPr>
                          <a:rPr lang="ru-RU" sz="2400" i="1" dirty="0" smtClean="0">
                            <a:solidFill>
                              <a:srgbClr val="A5002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ru-RU" sz="2400" i="1" dirty="0">
                            <a:solidFill>
                              <a:srgbClr val="A50021"/>
                            </a:solidFill>
                          </a:rPr>
                          <m:t>е</m:t>
                        </m:r>
                      </m:e>
                      <m:sup>
                        <m:r>
                          <a:rPr lang="ru-RU" sz="2400" b="0" i="1" dirty="0" smtClean="0">
                            <a:solidFill>
                              <a:srgbClr val="A5002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2400" i="1" dirty="0" smtClean="0">
                    <a:solidFill>
                      <a:srgbClr val="A50021"/>
                    </a:solidFill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smtClean="0">
                            <a:solidFill>
                              <a:srgbClr val="A5002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b="0" i="1" smtClean="0">
                            <a:solidFill>
                              <a:srgbClr val="A50021"/>
                            </a:solidFill>
                            <a:latin typeface="Cambria Math"/>
                          </a:rPr>
                          <m:t>0,8</m:t>
                        </m:r>
                      </m:e>
                      <m:sup>
                        <m:r>
                          <a:rPr lang="ru-RU" sz="2400" b="0" i="1" smtClean="0">
                            <a:solidFill>
                              <a:srgbClr val="A5002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400" b="0" i="1" smtClean="0">
                        <a:solidFill>
                          <a:srgbClr val="A50021"/>
                        </a:solidFill>
                        <a:latin typeface="Cambria Math"/>
                      </a:rPr>
                      <m:t>+</m:t>
                    </m:r>
                    <m:sSup>
                      <m:sSupPr>
                        <m:ctrlPr>
                          <a:rPr lang="ru-RU" sz="2400" b="0" i="1" smtClean="0">
                            <a:solidFill>
                              <a:srgbClr val="A5002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b="0" i="1" smtClean="0">
                            <a:solidFill>
                              <a:srgbClr val="A50021"/>
                            </a:solidFill>
                            <a:latin typeface="Cambria Math"/>
                          </a:rPr>
                          <m:t>1,5</m:t>
                        </m:r>
                      </m:e>
                      <m:sup>
                        <m:r>
                          <a:rPr lang="ru-RU" sz="2400" b="0" i="1" smtClean="0">
                            <a:solidFill>
                              <a:srgbClr val="A50021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ru-RU" sz="2400" b="0" i="1" smtClean="0">
                        <a:solidFill>
                          <a:srgbClr val="A50021"/>
                        </a:solidFill>
                        <a:latin typeface="Cambria Math"/>
                      </a:rPr>
                      <m:t>=</m:t>
                    </m:r>
                  </m:oMath>
                </a14:m>
                <a:endParaRPr lang="ru-RU" sz="2400" b="0" i="1" dirty="0" smtClean="0">
                  <a:solidFill>
                    <a:srgbClr val="A50021"/>
                  </a:solidFill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0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0.64+2.25=2,89</m:t>
                      </m:r>
                    </m:oMath>
                  </m:oMathPara>
                </a14:m>
                <a:endParaRPr lang="ru-RU" sz="2400" b="0" i="1" dirty="0" smtClean="0">
                  <a:solidFill>
                    <a:srgbClr val="A50021"/>
                  </a:solidFill>
                </a:endParaRPr>
              </a:p>
              <a:p>
                <a:r>
                  <a:rPr lang="ru-RU" sz="2400" b="0" i="1" dirty="0" smtClean="0">
                    <a:solidFill>
                      <a:srgbClr val="A50021"/>
                    </a:solidFill>
                  </a:rPr>
                  <a:t>         е=1,7 м</a:t>
                </a: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9182" y="3744614"/>
                <a:ext cx="3002745" cy="1200329"/>
              </a:xfrm>
              <a:prstGeom prst="rect">
                <a:avLst/>
              </a:prstGeom>
              <a:blipFill rotWithShape="1">
                <a:blip r:embed="rId9" cstate="print"/>
                <a:stretch>
                  <a:fillRect t="-4061" b="-1066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16"/>
              <p:cNvSpPr/>
              <p:nvPr/>
            </p:nvSpPr>
            <p:spPr>
              <a:xfrm>
                <a:off x="1940228" y="4708243"/>
                <a:ext cx="2094676" cy="5957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ru-RU" sz="2400" i="1" dirty="0">
                          <a:solidFill>
                            <a:srgbClr val="A50021"/>
                          </a:solidFill>
                        </a:rPr>
                        <m:t>е</m:t>
                      </m:r>
                      <m:r>
                        <a:rPr lang="ru-RU" sz="2400" b="1" i="1" smtClean="0">
                          <a:solidFill>
                            <a:srgbClr val="A50021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ru-RU" sz="2400" i="1">
                              <a:solidFill>
                                <a:srgbClr val="A5002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ru-RU" sz="2400" i="1">
                                  <a:solidFill>
                                    <a:srgbClr val="A5002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lang="en-US" sz="2400" i="1" dirty="0">
                                  <a:solidFill>
                                    <a:srgbClr val="A50021"/>
                                  </a:solidFill>
                                </a:rPr>
                                <m:t>h</m:t>
                              </m:r>
                            </m:e>
                            <m:sup>
                              <m:r>
                                <a:rPr lang="ru-RU" sz="2400" b="0" i="1">
                                  <a:solidFill>
                                    <a:srgbClr val="A5002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sz="2400" b="0" i="1">
                              <a:solidFill>
                                <a:srgbClr val="A50021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ru-RU" sz="2400" i="1">
                                  <a:solidFill>
                                    <a:srgbClr val="A5002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lang="en-US" sz="2400" dirty="0">
                                  <a:solidFill>
                                    <a:srgbClr val="A50021"/>
                                  </a:solidFill>
                                </a:rPr>
                                <m:t>r</m:t>
                              </m:r>
                              <m:r>
                                <m:rPr>
                                  <m:nor/>
                                </m:rPr>
                                <a:rPr lang="ru-RU" sz="2400" dirty="0">
                                  <a:solidFill>
                                    <a:srgbClr val="A50021"/>
                                  </a:solidFill>
                                </a:rPr>
                                <m:t> </m:t>
                              </m:r>
                            </m:e>
                            <m:sup>
                              <m:r>
                                <a:rPr lang="ru-RU" sz="2400" b="0" i="1">
                                  <a:solidFill>
                                    <a:srgbClr val="A50021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0228" y="4708243"/>
                <a:ext cx="2094676" cy="595741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Прямоугольник 18"/>
          <p:cNvSpPr/>
          <p:nvPr/>
        </p:nvSpPr>
        <p:spPr>
          <a:xfrm>
            <a:off x="7369750" y="4591000"/>
            <a:ext cx="4796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A50021"/>
                </a:solidFill>
              </a:rPr>
              <a:t>1</a:t>
            </a:r>
            <a:endParaRPr lang="ru-RU" sz="4000" b="1" dirty="0">
              <a:solidFill>
                <a:srgbClr val="A5002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335510" y="5013760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</a:rPr>
              <a:t>?</a:t>
            </a:r>
            <a:endParaRPr lang="ru-RU" sz="6000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Прямоугольник 27"/>
              <p:cNvSpPr/>
              <p:nvPr/>
            </p:nvSpPr>
            <p:spPr>
              <a:xfrm>
                <a:off x="7324886" y="5273197"/>
                <a:ext cx="1482457" cy="7847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400" b="1" i="1" dirty="0" smtClean="0">
                    <a:solidFill>
                      <a:srgbClr val="FF0000"/>
                    </a:solidFill>
                    <a:ea typeface="Cambria Math"/>
                  </a:rPr>
                  <a:t>15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ru-RU" sz="4400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м</m:t>
                        </m:r>
                      </m:e>
                      <m:sup>
                        <m:r>
                          <a:rPr lang="ru-RU" sz="4400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ru-RU" sz="4400" b="1" i="1" dirty="0"/>
              </a:p>
            </p:txBody>
          </p:sp>
        </mc:Choice>
        <mc:Fallback xmlns="">
          <p:sp>
            <p:nvSpPr>
              <p:cNvPr id="28" name="Прямоугольник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4886" y="5273197"/>
                <a:ext cx="1482457" cy="784767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 l="-16872" t="-13953" b="-356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Прямоугольник 4"/>
          <p:cNvSpPr/>
          <p:nvPr/>
        </p:nvSpPr>
        <p:spPr>
          <a:xfrm>
            <a:off x="7796472" y="64083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accent2"/>
                </a:solidFill>
              </a:rPr>
              <a:t>?</a:t>
            </a:r>
            <a:endParaRPr lang="ru-RU" sz="36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7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4" grpId="0"/>
      <p:bldP spid="24" grpId="1"/>
      <p:bldP spid="25" grpId="0"/>
      <p:bldP spid="25" grpId="1"/>
      <p:bldP spid="13" grpId="0" animBg="1"/>
      <p:bldP spid="14" grpId="0" animBg="1"/>
      <p:bldP spid="15" grpId="0" animBg="1"/>
      <p:bldP spid="20" grpId="0" build="allAtOnce"/>
      <p:bldP spid="28" grpId="0" animBg="1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63251886"/>
                  </p:ext>
                </p:extLst>
              </p:nvPr>
            </p:nvGraphicFramePr>
            <p:xfrm>
              <a:off x="190679" y="1120615"/>
              <a:ext cx="8773808" cy="5713801"/>
            </p:xfrm>
            <a:graphic>
              <a:graphicData uri="http://schemas.openxmlformats.org/drawingml/2006/table">
                <a:tbl>
                  <a:tblPr firstRow="1" bandRow="1">
                    <a:tableStyleId>{00A15C55-8517-42AA-B614-E9B94910E393}</a:tableStyleId>
                  </a:tblPr>
                  <a:tblGrid>
                    <a:gridCol w="388011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695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2805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9614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68063">
                    <a:tc>
                      <a:txBody>
                        <a:bodyPr/>
                        <a:lstStyle/>
                        <a:p>
                          <a:r>
                            <a:rPr kumimoji="0" lang="ru-RU" sz="2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         </a:t>
                          </a:r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Объект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ru-RU" sz="1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      </a:t>
                          </a:r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Расход         </a:t>
                          </a:r>
                        </a:p>
                        <a:p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материала 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Мате-риал 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Итого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800" b="0" i="0" dirty="0" smtClean="0">
                              <a:solidFill>
                                <a:srgbClr val="002060"/>
                              </a:solidFill>
                            </a:rPr>
                            <a:t>1. Песочница</a:t>
                          </a:r>
                        </a:p>
                        <a:p>
                          <a:endParaRPr lang="ru-RU" dirty="0"/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 sz="2800" b="0" i="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ru-RU" sz="3600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  <a:p>
                          <a:r>
                            <a:rPr lang="ru-RU" sz="36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34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360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ru-RU" sz="3600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м</m:t>
                                  </m:r>
                                </m:e>
                                <m:sup>
                                  <m:r>
                                    <a:rPr lang="ru-RU" sz="3600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ru-RU" sz="36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2. Лавочка - тумба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3. Беседка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4. Клумба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5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 rowSpan="5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5. Домик.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6. Крыша домика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7. Грибок, ножка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8. Грибок, крыша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3563251886"/>
                  </p:ext>
                </p:extLst>
              </p:nvPr>
            </p:nvGraphicFramePr>
            <p:xfrm>
              <a:off x="190679" y="1120615"/>
              <a:ext cx="8773808" cy="5713801"/>
            </p:xfrm>
            <a:graphic>
              <a:graphicData uri="http://schemas.openxmlformats.org/drawingml/2006/table">
                <a:tbl>
                  <a:tblPr firstRow="1" bandRow="1">
                    <a:tableStyleId>{00A15C55-8517-42AA-B614-E9B94910E393}</a:tableStyleId>
                  </a:tblPr>
                  <a:tblGrid>
                    <a:gridCol w="3880113"/>
                    <a:gridCol w="2269500"/>
                    <a:gridCol w="1328052"/>
                    <a:gridCol w="1296143"/>
                  </a:tblGrid>
                  <a:tr h="944880">
                    <a:tc>
                      <a:txBody>
                        <a:bodyPr/>
                        <a:lstStyle/>
                        <a:p>
                          <a:r>
                            <a:rPr kumimoji="0" lang="ru-RU" sz="2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         </a:t>
                          </a:r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Объект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ru-RU" sz="1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      </a:t>
                          </a:r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Расход         </a:t>
                          </a:r>
                        </a:p>
                        <a:p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материала 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Мате-риал 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Итого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79248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800" b="0" i="0" dirty="0" smtClean="0">
                              <a:solidFill>
                                <a:srgbClr val="002060"/>
                              </a:solidFill>
                            </a:rPr>
                            <a:t>1. Песочница</a:t>
                          </a:r>
                        </a:p>
                        <a:p>
                          <a:endParaRPr lang="ru-RU" dirty="0"/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 sz="2800" b="0" i="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76056" t="-52215" b="-153797"/>
                          </a:stretch>
                        </a:blipFill>
                      </a:tcPr>
                    </a:tc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2. Лавочка - тумба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3. Беседка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4. Клумба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5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 rowSpan="5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5. Домик.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6. Крыша домика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7. Грибок, ножка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8. Грибок, крыша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Прямоугольник 6"/>
          <p:cNvSpPr/>
          <p:nvPr/>
        </p:nvSpPr>
        <p:spPr>
          <a:xfrm>
            <a:off x="3275856" y="209640"/>
            <a:ext cx="1895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spc="300" dirty="0">
                <a:solidFill>
                  <a:srgbClr val="A50021"/>
                </a:solidFill>
              </a:rPr>
              <a:t>Смета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4595583" y="2204864"/>
                <a:ext cx="994631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𝟗</m:t>
                      </m:r>
                      <m:sSup>
                        <m:sSupPr>
                          <m:ctrlP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ru-RU" sz="2800" b="1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ru-RU" sz="2800" b="1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5583" y="2204864"/>
                <a:ext cx="994631" cy="532966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4432904" y="2891256"/>
                <a:ext cx="1476045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𝟏𝟑</m:t>
                      </m:r>
                      <m:r>
                        <a:rPr lang="ru-RU" sz="2800" b="1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,</m:t>
                      </m:r>
                      <m:r>
                        <a:rPr lang="en-US" sz="2800" b="1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𝟓</m:t>
                      </m:r>
                      <m:sSup>
                        <m:sSupPr>
                          <m:ctrlPr>
                            <a:rPr lang="en-US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м</m:t>
                          </m:r>
                        </m:e>
                        <m:sup>
                          <m:r>
                            <a:rPr lang="en-US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2904" y="2891256"/>
                <a:ext cx="1476045" cy="532966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4529059" y="3454702"/>
                <a:ext cx="1127681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𝟏𝟏</m:t>
                      </m:r>
                      <m:sSup>
                        <m:sSupPr>
                          <m:ctrlP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2800" b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2800" b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9059" y="3454702"/>
                <a:ext cx="1127681" cy="532966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4686595" y="3987668"/>
                <a:ext cx="908069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tx2">
                        <a:lumMod val="50000"/>
                      </a:schemeClr>
                    </a:solidFill>
                  </a:rPr>
                  <a:t>5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b="1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800" b="1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м</m:t>
                        </m:r>
                      </m:e>
                      <m:sup>
                        <m:r>
                          <a:rPr lang="ru-RU" sz="2800" b="1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6595" y="3987668"/>
                <a:ext cx="908069" cy="532966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l="-14094" t="-10227" b="-295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4567812" y="4627592"/>
                <a:ext cx="1206228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𝟏𝟗</m:t>
                      </m:r>
                      <m:r>
                        <a:rPr lang="ru-RU" sz="2800" b="1" i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sSup>
                        <m:sSupPr>
                          <m:ctrlP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2800" b="1" i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2800" b="1" i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7812" y="4627592"/>
                <a:ext cx="1206228" cy="532966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Прямоугольник 8"/>
          <p:cNvSpPr/>
          <p:nvPr/>
        </p:nvSpPr>
        <p:spPr>
          <a:xfrm rot="5400000">
            <a:off x="6301910" y="2689419"/>
            <a:ext cx="16979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2">
                    <a:lumMod val="25000"/>
                  </a:schemeClr>
                </a:solidFill>
              </a:rPr>
              <a:t>Фанера</a:t>
            </a:r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6445378" y="4940383"/>
            <a:ext cx="1410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Жесть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4686595" y="5201382"/>
                <a:ext cx="1012265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Cambria Math"/>
                  </a:rPr>
                  <a:t>15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ru-RU" sz="2800" b="1" i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м</m:t>
                        </m:r>
                      </m:e>
                      <m:sup>
                        <m:r>
                          <a:rPr lang="ru-RU" sz="2800" b="1" i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ru-RU" sz="2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6595" y="5201382"/>
                <a:ext cx="1012265" cy="532966"/>
              </a:xfrm>
              <a:prstGeom prst="rect">
                <a:avLst/>
              </a:prstGeom>
              <a:blipFill rotWithShape="1">
                <a:blip r:embed="rId8" cstate="print"/>
                <a:stretch>
                  <a:fillRect l="-12651" t="-10227" b="-295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2150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3728" y="260648"/>
            <a:ext cx="24497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solidFill>
                  <a:srgbClr val="002060"/>
                </a:solidFill>
              </a:rPr>
              <a:t>7</a:t>
            </a:r>
            <a:r>
              <a:rPr lang="ru-RU" sz="3200" b="1" i="1" dirty="0">
                <a:solidFill>
                  <a:srgbClr val="002060"/>
                </a:solidFill>
              </a:rPr>
              <a:t>  </a:t>
            </a:r>
            <a:r>
              <a:rPr lang="ru-RU" sz="3200" b="1" i="1" dirty="0" smtClean="0">
                <a:solidFill>
                  <a:srgbClr val="002060"/>
                </a:solidFill>
              </a:rPr>
              <a:t>  Грибок</a:t>
            </a:r>
            <a:endParaRPr lang="ru-RU" sz="3200" b="1" i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4270" y="845234"/>
            <a:ext cx="64588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rgbClr val="FF0000"/>
                </a:solidFill>
              </a:rPr>
              <a:t>Рассчитайте самостоятельно </a:t>
            </a:r>
          </a:p>
        </p:txBody>
      </p:sp>
      <p:pic>
        <p:nvPicPr>
          <p:cNvPr id="5" name="Picture 2" descr="E:\IMG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29" t="-10591" r="24168" b="67984"/>
          <a:stretch/>
        </p:blipFill>
        <p:spPr bwMode="auto">
          <a:xfrm rot="188189">
            <a:off x="7138865" y="-1177200"/>
            <a:ext cx="1911897" cy="34604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Блок-схема: магнитный диск 5"/>
          <p:cNvSpPr/>
          <p:nvPr/>
        </p:nvSpPr>
        <p:spPr>
          <a:xfrm>
            <a:off x="5540268" y="1368454"/>
            <a:ext cx="1273518" cy="2492594"/>
          </a:xfrm>
          <a:prstGeom prst="flowChartMagneticDisk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5"/>
          <p:cNvPicPr/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90" r="75788" b="2275"/>
          <a:stretch/>
        </p:blipFill>
        <p:spPr bwMode="auto">
          <a:xfrm>
            <a:off x="581836" y="3688080"/>
            <a:ext cx="3126067" cy="2600945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5060678" y="1876088"/>
            <a:ext cx="3922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045438" y="3501008"/>
            <a:ext cx="3922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432564" y="2076284"/>
            <a:ext cx="0" cy="122413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273726" y="1876088"/>
            <a:ext cx="5400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123728" y="3933056"/>
            <a:ext cx="0" cy="1800200"/>
          </a:xfrm>
          <a:prstGeom prst="line">
            <a:avLst/>
          </a:prstGeom>
          <a:ln w="28575"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144869" y="5742547"/>
            <a:ext cx="1440159" cy="0"/>
          </a:xfrm>
          <a:prstGeom prst="line">
            <a:avLst/>
          </a:prstGeom>
          <a:ln w="28575"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10774" y="4463824"/>
                <a:ext cx="601216" cy="3693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b="0" i="1" smtClean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774" y="4463824"/>
                <a:ext cx="601216" cy="369332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Прямоугольник 22"/>
          <p:cNvSpPr/>
          <p:nvPr/>
        </p:nvSpPr>
        <p:spPr>
          <a:xfrm>
            <a:off x="5908397" y="1506756"/>
            <a:ext cx="10005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0,15 м</a:t>
            </a:r>
            <a:r>
              <a:rPr lang="ru-RU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793597" y="2477532"/>
            <a:ext cx="5790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2 м</a:t>
            </a:r>
            <a:endParaRPr lang="ru-RU" sz="20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246702" y="4848835"/>
            <a:ext cx="792205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2000" dirty="0" smtClean="0"/>
              <a:t>0,6м </a:t>
            </a:r>
            <a:endParaRPr lang="ru-RU" sz="20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2536178" y="5870742"/>
            <a:ext cx="721672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2000" dirty="0" smtClean="0"/>
              <a:t>0,8м</a:t>
            </a:r>
            <a:endParaRPr lang="ru-RU" sz="20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10774" y="1491509"/>
            <a:ext cx="883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</a:rPr>
              <a:t> r </a:t>
            </a:r>
            <a:r>
              <a:rPr lang="ru-RU" sz="3200" b="1" dirty="0" smtClean="0">
                <a:solidFill>
                  <a:srgbClr val="002060"/>
                </a:solidFill>
              </a:rPr>
              <a:t>=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536178" y="1566518"/>
            <a:ext cx="7505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h </a:t>
            </a:r>
            <a:r>
              <a:rPr lang="en-US" sz="2800" b="1" dirty="0" smtClean="0">
                <a:solidFill>
                  <a:srgbClr val="002060"/>
                </a:solidFill>
              </a:rPr>
              <a:t>=</a:t>
            </a:r>
            <a:endParaRPr lang="ru-RU" sz="2800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Прямоугольник 28"/>
              <p:cNvSpPr/>
              <p:nvPr/>
            </p:nvSpPr>
            <p:spPr>
              <a:xfrm>
                <a:off x="304522" y="2139196"/>
                <a:ext cx="173438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𝑺</m:t>
                          </m:r>
                        </m:e>
                        <m:sub>
                          <m:r>
                            <a:rPr lang="ru-RU" sz="32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полн</m:t>
                          </m:r>
                        </m:sub>
                      </m:sSub>
                      <m:r>
                        <a:rPr lang="ru-RU" sz="3200" b="1" i="1">
                          <a:solidFill>
                            <a:srgbClr val="00206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3200" b="1" i="1" smtClean="0">
                          <a:solidFill>
                            <a:srgbClr val="002060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ru-RU" sz="32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29" name="Прямоугольник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522" y="2139196"/>
                <a:ext cx="1734385" cy="584775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Прямоугольник 30"/>
          <p:cNvSpPr/>
          <p:nvPr/>
        </p:nvSpPr>
        <p:spPr>
          <a:xfrm>
            <a:off x="4549148" y="4048123"/>
            <a:ext cx="7505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h </a:t>
            </a:r>
            <a:r>
              <a:rPr lang="en-US" sz="2800" b="1" dirty="0" smtClean="0">
                <a:solidFill>
                  <a:srgbClr val="002060"/>
                </a:solidFill>
              </a:rPr>
              <a:t>=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953280" y="4063715"/>
            <a:ext cx="8835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</a:rPr>
              <a:t> r </a:t>
            </a:r>
            <a:r>
              <a:rPr lang="ru-RU" sz="3200" b="1" dirty="0" smtClean="0">
                <a:solidFill>
                  <a:srgbClr val="002060"/>
                </a:solidFill>
              </a:rPr>
              <a:t>=</a:t>
            </a:r>
            <a:endParaRPr lang="ru-RU" sz="3200" b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Прямоугольник 32"/>
              <p:cNvSpPr/>
              <p:nvPr/>
            </p:nvSpPr>
            <p:spPr>
              <a:xfrm>
                <a:off x="3699097" y="5440868"/>
                <a:ext cx="1644616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𝑺</m:t>
                          </m:r>
                        </m:e>
                        <m:sub>
                          <m:r>
                            <a:rPr lang="ru-RU" sz="3200" b="1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полн</m:t>
                          </m:r>
                        </m:sub>
                      </m:sSub>
                      <m:r>
                        <a:rPr lang="ru-RU" sz="3200" b="1" i="1">
                          <a:solidFill>
                            <a:srgbClr val="002060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3200" b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33" name="Прямоугольник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9097" y="5440868"/>
                <a:ext cx="1644616" cy="584775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Прямоугольник 33"/>
          <p:cNvSpPr/>
          <p:nvPr/>
        </p:nvSpPr>
        <p:spPr>
          <a:xfrm>
            <a:off x="4822178" y="4571343"/>
            <a:ext cx="5084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 ?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089476" y="3986568"/>
            <a:ext cx="5084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 ?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585028" y="4094156"/>
            <a:ext cx="5084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 ?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045438" y="5491928"/>
            <a:ext cx="5084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 ?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642804" y="2185144"/>
            <a:ext cx="5084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 ?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262771" y="1466188"/>
            <a:ext cx="5084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 ?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032467" y="1535740"/>
            <a:ext cx="5084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 ?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166671" y="4556447"/>
            <a:ext cx="7649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е</a:t>
            </a:r>
            <a:r>
              <a:rPr lang="en-US" sz="3200" b="1" i="1" dirty="0" smtClean="0">
                <a:solidFill>
                  <a:srgbClr val="002060"/>
                </a:solidFill>
              </a:rPr>
              <a:t> =</a:t>
            </a:r>
            <a:endParaRPr lang="ru-RU" sz="3200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Прямоугольник 42"/>
              <p:cNvSpPr/>
              <p:nvPr/>
            </p:nvSpPr>
            <p:spPr>
              <a:xfrm>
                <a:off x="250178" y="2704517"/>
                <a:ext cx="4572000" cy="83933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0" i="1" smtClean="0">
                          <a:solidFill>
                            <a:srgbClr val="002060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400" i="1" smtClean="0">
                          <a:solidFill>
                            <a:srgbClr val="002060"/>
                          </a:solidFill>
                          <a:latin typeface="Cambria Math"/>
                        </a:rPr>
                        <m:t>2∙3,14∙0,15</m:t>
                      </m:r>
                      <m:d>
                        <m:dPr>
                          <m:ctrlPr>
                            <a:rPr lang="ru-RU" sz="24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sz="2400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2+0,15</m:t>
                          </m:r>
                        </m:e>
                      </m:d>
                      <m:r>
                        <a:rPr lang="ru-RU" sz="2400" i="1">
                          <a:solidFill>
                            <a:srgbClr val="002060"/>
                          </a:solidFill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US" sz="2400" i="1" dirty="0" smtClean="0">
                  <a:solidFill>
                    <a:srgbClr val="00206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i="1">
                          <a:solidFill>
                            <a:srgbClr val="002060"/>
                          </a:solidFill>
                          <a:latin typeface="Cambria Math"/>
                        </a:rPr>
                        <m:t>0,942∙2,15≈2</m:t>
                      </m:r>
                      <m:sSup>
                        <m:sSupPr>
                          <m:ctrlPr>
                            <a:rPr lang="ru-RU" sz="2400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400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2400" i="1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43" name="Прямоугольник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178" y="2704517"/>
                <a:ext cx="4572000" cy="839332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Прямоугольник 43"/>
          <p:cNvSpPr/>
          <p:nvPr/>
        </p:nvSpPr>
        <p:spPr>
          <a:xfrm>
            <a:off x="1392735" y="1595879"/>
            <a:ext cx="10086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</a:rPr>
              <a:t>0,15 м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3257850" y="1616653"/>
            <a:ext cx="5790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2 м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276956" y="4162054"/>
            <a:ext cx="792205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0,6м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768502" y="4170943"/>
            <a:ext cx="721672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0,8м</a:t>
            </a:r>
            <a:endParaRPr lang="ru-RU" sz="2000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Прямоугольник 48"/>
              <p:cNvSpPr/>
              <p:nvPr/>
            </p:nvSpPr>
            <p:spPr>
              <a:xfrm>
                <a:off x="4199101" y="4505374"/>
                <a:ext cx="3418591" cy="9663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 smtClean="0">
                    <a:solidFill>
                      <a:srgbClr val="002060"/>
                    </a:solidFill>
                  </a:rPr>
                  <a:t>       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sz="24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  <m:t>0,8</m:t>
                            </m:r>
                          </m:e>
                          <m:sup>
                            <m:r>
                              <a:rPr lang="ru-RU" sz="2400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ru-RU" sz="2400" i="1">
                            <a:solidFill>
                              <a:srgbClr val="002060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ru-RU" sz="2400" i="1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2400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  <m:t>0,6</m:t>
                            </m:r>
                          </m:e>
                          <m:sup>
                            <m:r>
                              <a:rPr lang="ru-RU" sz="2400" i="1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ru-RU" sz="2400" dirty="0">
                    <a:solidFill>
                      <a:srgbClr val="002060"/>
                    </a:solidFill>
                  </a:rPr>
                  <a:t>=</a:t>
                </a:r>
                <a:endParaRPr lang="en-US" sz="2400" i="1" dirty="0" smtClean="0">
                  <a:solidFill>
                    <a:srgbClr val="002060"/>
                  </a:solidFill>
                </a:endParaRPr>
              </a:p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sz="2400" i="1">
                            <a:solidFill>
                              <a:srgbClr val="002060"/>
                            </a:solidFill>
                            <a:latin typeface="Cambria Math"/>
                          </a:rPr>
                          <m:t>0,64+0,36</m:t>
                        </m:r>
                      </m:e>
                    </m:rad>
                  </m:oMath>
                </a14:m>
                <a:r>
                  <a:rPr lang="ru-RU" sz="2400" dirty="0">
                    <a:solidFill>
                      <a:srgbClr val="002060"/>
                    </a:solidFill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ru-RU" sz="2400" i="1">
                            <a:solidFill>
                              <a:srgbClr val="002060"/>
                            </a:solidFill>
                            <a:latin typeface="Cambria Math"/>
                          </a:rPr>
                          <m:t>1</m:t>
                        </m:r>
                      </m:e>
                    </m:rad>
                  </m:oMath>
                </a14:m>
                <a:r>
                  <a:rPr lang="ru-RU" sz="2400" dirty="0">
                    <a:solidFill>
                      <a:srgbClr val="002060"/>
                    </a:solidFill>
                  </a:rPr>
                  <a:t>=1 м</a:t>
                </a:r>
              </a:p>
            </p:txBody>
          </p:sp>
        </mc:Choice>
        <mc:Fallback xmlns="">
          <p:sp>
            <p:nvSpPr>
              <p:cNvPr id="49" name="Прямоугольник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9101" y="4505374"/>
                <a:ext cx="3418591" cy="966355"/>
              </a:xfrm>
              <a:prstGeom prst="rect">
                <a:avLst/>
              </a:prstGeom>
              <a:blipFill rotWithShape="1">
                <a:blip r:embed="rId8" cstate="print"/>
                <a:stretch>
                  <a:fillRect b="-106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Прямоугольник 49"/>
              <p:cNvSpPr/>
              <p:nvPr/>
            </p:nvSpPr>
            <p:spPr>
              <a:xfrm>
                <a:off x="5212900" y="5446247"/>
                <a:ext cx="2751202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2400" i="1" smtClean="0">
                        <a:solidFill>
                          <a:srgbClr val="002060"/>
                        </a:solidFill>
                        <a:latin typeface="Cambria Math"/>
                      </a:rPr>
                      <m:t>3,14∙0,8</m:t>
                    </m:r>
                    <m:d>
                      <m:dPr>
                        <m:ctrlP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2400" i="1">
                            <a:solidFill>
                              <a:srgbClr val="002060"/>
                            </a:solidFill>
                            <a:latin typeface="Cambria Math"/>
                          </a:rPr>
                          <m:t>0,8+1</m:t>
                        </m:r>
                      </m:e>
                    </m:d>
                  </m:oMath>
                </a14:m>
                <a:r>
                  <a:rPr lang="ru-RU" sz="2400" dirty="0">
                    <a:solidFill>
                      <a:srgbClr val="002060"/>
                    </a:solidFill>
                  </a:rPr>
                  <a:t>=</a:t>
                </a:r>
                <a:endParaRPr lang="en-US" sz="2400" i="1" dirty="0" smtClean="0">
                  <a:solidFill>
                    <a:srgbClr val="002060"/>
                  </a:solidFill>
                </a:endParaRPr>
              </a:p>
              <a:p>
                <a14:m>
                  <m:oMath xmlns:m="http://schemas.openxmlformats.org/officeDocument/2006/math">
                    <m:r>
                      <a:rPr lang="ru-RU" sz="2400" i="1">
                        <a:solidFill>
                          <a:srgbClr val="002060"/>
                        </a:solidFill>
                        <a:latin typeface="Cambria Math"/>
                      </a:rPr>
                      <m:t>2,512∙1,8</m:t>
                    </m:r>
                  </m:oMath>
                </a14:m>
                <a:r>
                  <a:rPr lang="en-US" sz="2400" dirty="0" smtClean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≈</m:t>
                    </m:r>
                  </m:oMath>
                </a14:m>
                <a:r>
                  <a:rPr lang="en-US" sz="2400" dirty="0" smtClean="0">
                    <a:solidFill>
                      <a:srgbClr val="002060"/>
                    </a:solidFill>
                  </a:rPr>
                  <a:t> </a:t>
                </a:r>
                <a:r>
                  <a:rPr lang="ru-RU" sz="2400" dirty="0" smtClean="0">
                    <a:solidFill>
                      <a:srgbClr val="002060"/>
                    </a:solidFill>
                  </a:rPr>
                  <a:t>4,5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400" i="1">
                            <a:solidFill>
                              <a:srgbClr val="002060"/>
                            </a:solidFill>
                            <a:latin typeface="Cambria Math"/>
                          </a:rPr>
                          <m:t>м</m:t>
                        </m:r>
                      </m:e>
                      <m:sup>
                        <m:r>
                          <a:rPr lang="ru-RU" sz="2400" i="1">
                            <a:solidFill>
                              <a:srgbClr val="00206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50" name="Прямоугольник 4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2900" y="5446247"/>
                <a:ext cx="2751202" cy="830997"/>
              </a:xfrm>
              <a:prstGeom prst="rect">
                <a:avLst/>
              </a:prstGeom>
              <a:blipFill rotWithShape="1">
                <a:blip r:embed="rId9" cstate="print"/>
                <a:stretch>
                  <a:fillRect l="-443" t="-5839" r="-2661" b="-1532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Прямая соединительная линия 7"/>
          <p:cNvCxnSpPr/>
          <p:nvPr/>
        </p:nvCxnSpPr>
        <p:spPr>
          <a:xfrm>
            <a:off x="405297" y="3861048"/>
            <a:ext cx="80662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3645715" y="3098708"/>
                <a:ext cx="1228670" cy="7218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4000" b="1" i="0" smtClean="0">
                          <a:solidFill>
                            <a:srgbClr val="FF0000"/>
                          </a:solidFill>
                          <a:latin typeface="Cambria Math"/>
                        </a:rPr>
                        <m:t>𝟐</m:t>
                      </m:r>
                      <m:sSup>
                        <m:sSupPr>
                          <m:ctrlPr>
                            <a:rPr lang="ru-RU" sz="40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4000" b="1" i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4000" b="1" i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4000" b="1" dirty="0"/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5715" y="3098708"/>
                <a:ext cx="1228670" cy="721801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7341017" y="5928124"/>
                <a:ext cx="1507592" cy="7218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000" b="1" dirty="0" smtClean="0">
                    <a:solidFill>
                      <a:srgbClr val="FF0000"/>
                    </a:solidFill>
                  </a:rPr>
                  <a:t>4,5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4000" b="1" i="0">
                            <a:solidFill>
                              <a:srgbClr val="FF0000"/>
                            </a:solidFill>
                            <a:latin typeface="Cambria Math"/>
                          </a:rPr>
                          <m:t>м</m:t>
                        </m:r>
                      </m:e>
                      <m:sup>
                        <m:r>
                          <a:rPr lang="ru-RU" sz="4000" b="1" i="0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ru-RU" sz="4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1017" y="5928124"/>
                <a:ext cx="1507592" cy="721801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 l="-14113" t="-13445" b="-3445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6366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000"/>
                            </p:stCondLst>
                            <p:childTnLst>
                              <p:par>
                                <p:cTn id="149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000"/>
                            </p:stCondLst>
                            <p:childTnLst>
                              <p:par>
                                <p:cTn id="17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6" grpId="0" animBg="1"/>
      <p:bldP spid="23" grpId="0"/>
      <p:bldP spid="24" grpId="0"/>
      <p:bldP spid="25" grpId="0" animBg="1"/>
      <p:bldP spid="26" grpId="0" animBg="1"/>
      <p:bldP spid="27" grpId="0"/>
      <p:bldP spid="28" grpId="0"/>
      <p:bldP spid="29" grpId="0" animBg="1"/>
      <p:bldP spid="31" grpId="0"/>
      <p:bldP spid="32" grpId="0"/>
      <p:bldP spid="33" grpId="0" animBg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2" grpId="0"/>
      <p:bldP spid="43" grpId="0" animBg="1"/>
      <p:bldP spid="44" grpId="0"/>
      <p:bldP spid="45" grpId="0"/>
      <p:bldP spid="46" grpId="0" animBg="1"/>
      <p:bldP spid="48" grpId="0" animBg="1"/>
      <p:bldP spid="49" grpId="0" animBg="1"/>
      <p:bldP spid="5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94631515"/>
                  </p:ext>
                </p:extLst>
              </p:nvPr>
            </p:nvGraphicFramePr>
            <p:xfrm>
              <a:off x="190679" y="1120615"/>
              <a:ext cx="8773808" cy="5713801"/>
            </p:xfrm>
            <a:graphic>
              <a:graphicData uri="http://schemas.openxmlformats.org/drawingml/2006/table">
                <a:tbl>
                  <a:tblPr firstRow="1" bandRow="1">
                    <a:tableStyleId>{00A15C55-8517-42AA-B614-E9B94910E393}</a:tableStyleId>
                  </a:tblPr>
                  <a:tblGrid>
                    <a:gridCol w="388011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695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2805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9614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568063">
                    <a:tc>
                      <a:txBody>
                        <a:bodyPr/>
                        <a:lstStyle/>
                        <a:p>
                          <a:r>
                            <a:rPr kumimoji="0" lang="ru-RU" sz="2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         </a:t>
                          </a:r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Объект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ru-RU" sz="1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      </a:t>
                          </a:r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Расход         </a:t>
                          </a:r>
                        </a:p>
                        <a:p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материала 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Мате-риал 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Итого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800" b="0" i="0" dirty="0" smtClean="0">
                              <a:solidFill>
                                <a:srgbClr val="002060"/>
                              </a:solidFill>
                            </a:rPr>
                            <a:t>1. Песочница</a:t>
                          </a:r>
                        </a:p>
                        <a:p>
                          <a:endParaRPr lang="ru-RU" dirty="0"/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 sz="2800" b="0" i="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ru-RU" sz="3600" dirty="0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  <a:p>
                          <a:r>
                            <a:rPr lang="ru-RU" sz="36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34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360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ru-RU" sz="3600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м</m:t>
                                  </m:r>
                                </m:e>
                                <m:sup>
                                  <m:r>
                                    <a:rPr lang="ru-RU" sz="3600" b="0" i="1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endParaRPr lang="ru-RU" sz="36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2. Лавочка - тумба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3. Беседка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4. Клумба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5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 rowSpan="5">
                      <a:txBody>
                        <a:bodyPr/>
                        <a:lstStyle/>
                        <a:p>
                          <a:endParaRPr lang="ru-RU" sz="3600" b="0" i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5. Домик.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6. Крыша домика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7. Грибок, ножка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8. Грибок, крыша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3794631515"/>
                  </p:ext>
                </p:extLst>
              </p:nvPr>
            </p:nvGraphicFramePr>
            <p:xfrm>
              <a:off x="190679" y="1120615"/>
              <a:ext cx="8773808" cy="5713801"/>
            </p:xfrm>
            <a:graphic>
              <a:graphicData uri="http://schemas.openxmlformats.org/drawingml/2006/table">
                <a:tbl>
                  <a:tblPr firstRow="1" bandRow="1">
                    <a:tableStyleId>{00A15C55-8517-42AA-B614-E9B94910E393}</a:tableStyleId>
                  </a:tblPr>
                  <a:tblGrid>
                    <a:gridCol w="3880113"/>
                    <a:gridCol w="2269500"/>
                    <a:gridCol w="1328052"/>
                    <a:gridCol w="1296143"/>
                  </a:tblGrid>
                  <a:tr h="944880">
                    <a:tc>
                      <a:txBody>
                        <a:bodyPr/>
                        <a:lstStyle/>
                        <a:p>
                          <a:r>
                            <a:rPr kumimoji="0" lang="ru-RU" sz="2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         </a:t>
                          </a:r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Объект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ru-RU" sz="1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      </a:t>
                          </a:r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Расход         </a:t>
                          </a:r>
                        </a:p>
                        <a:p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материала 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Мате-риал 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Итого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79248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800" b="0" i="0" dirty="0" smtClean="0">
                              <a:solidFill>
                                <a:srgbClr val="002060"/>
                              </a:solidFill>
                            </a:rPr>
                            <a:t>1. Песочница</a:t>
                          </a:r>
                        </a:p>
                        <a:p>
                          <a:endParaRPr lang="ru-RU" dirty="0"/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 sz="2800" b="0" i="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576056" t="-52215" b="-153797"/>
                          </a:stretch>
                        </a:blipFill>
                      </a:tcPr>
                    </a:tc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2. Лавочка - тумба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3. Беседка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4. Клумба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5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 rowSpan="5">
                      <a:txBody>
                        <a:bodyPr/>
                        <a:lstStyle/>
                        <a:p>
                          <a:endParaRPr lang="ru-RU" sz="3600" b="0" i="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5. Домик.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6. Крыша домика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7. Грибок, ножка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8. Грибок, крыша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Прямоугольник 6"/>
          <p:cNvSpPr/>
          <p:nvPr/>
        </p:nvSpPr>
        <p:spPr>
          <a:xfrm>
            <a:off x="3275856" y="209640"/>
            <a:ext cx="1895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spc="300" dirty="0">
                <a:solidFill>
                  <a:srgbClr val="A50021"/>
                </a:solidFill>
              </a:rPr>
              <a:t>Смета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4595583" y="2204864"/>
                <a:ext cx="994631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𝟗</m:t>
                      </m:r>
                      <m:sSup>
                        <m:sSupPr>
                          <m:ctrlP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ru-RU" sz="2800" b="1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ru-RU" sz="2800" b="1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5583" y="2204864"/>
                <a:ext cx="994631" cy="532966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4432904" y="2891256"/>
                <a:ext cx="1476045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𝟏𝟑</m:t>
                      </m:r>
                      <m:r>
                        <a:rPr lang="ru-RU" sz="2800" b="1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,</m:t>
                      </m:r>
                      <m:r>
                        <a:rPr lang="en-US" sz="2800" b="1" i="1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</a:rPr>
                        <m:t>𝟓</m:t>
                      </m:r>
                      <m:sSup>
                        <m:sSupPr>
                          <m:ctrlPr>
                            <a:rPr lang="en-US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м</m:t>
                          </m:r>
                        </m:e>
                        <m:sup>
                          <m:r>
                            <a:rPr lang="en-US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2904" y="2891256"/>
                <a:ext cx="1476045" cy="532966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4529059" y="3454702"/>
                <a:ext cx="1127681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𝟏𝟏</m:t>
                      </m:r>
                      <m:sSup>
                        <m:sSupPr>
                          <m:ctrlP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2800" b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2800" b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9059" y="3454702"/>
                <a:ext cx="1127681" cy="532966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4686595" y="3987668"/>
                <a:ext cx="908069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tx2">
                        <a:lumMod val="50000"/>
                      </a:schemeClr>
                    </a:solidFill>
                  </a:rPr>
                  <a:t>5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b="1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800" b="1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м</m:t>
                        </m:r>
                      </m:e>
                      <m:sup>
                        <m:r>
                          <a:rPr lang="ru-RU" sz="2800" b="1" i="1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6595" y="3987668"/>
                <a:ext cx="908069" cy="532966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l="-14094" t="-10227" b="-295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4567812" y="4627592"/>
                <a:ext cx="1206228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i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𝟏𝟗</m:t>
                      </m:r>
                      <m:r>
                        <a:rPr lang="ru-RU" sz="2800" b="1" i="0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sSup>
                        <m:sSupPr>
                          <m:ctrlPr>
                            <a:rPr lang="ru-RU" sz="2800" b="1" i="1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2800" b="1" i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2800" b="1" i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67812" y="4627592"/>
                <a:ext cx="1206228" cy="532966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Прямоугольник 8"/>
          <p:cNvSpPr/>
          <p:nvPr/>
        </p:nvSpPr>
        <p:spPr>
          <a:xfrm rot="5400000">
            <a:off x="6301910" y="2689419"/>
            <a:ext cx="16979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2">
                    <a:lumMod val="25000"/>
                  </a:schemeClr>
                </a:solidFill>
              </a:rPr>
              <a:t>Фанера</a:t>
            </a:r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6445378" y="4940383"/>
            <a:ext cx="1410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Жесть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4686595" y="5201382"/>
                <a:ext cx="1012265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Cambria Math"/>
                  </a:rPr>
                  <a:t>15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b="1" i="1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ru-RU" sz="2800" b="1" i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м</m:t>
                        </m:r>
                      </m:e>
                      <m:sup>
                        <m:r>
                          <a:rPr lang="ru-RU" sz="2800" b="1" i="0"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ru-RU" sz="28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6595" y="5201382"/>
                <a:ext cx="1012265" cy="532966"/>
              </a:xfrm>
              <a:prstGeom prst="rect">
                <a:avLst/>
              </a:prstGeom>
              <a:blipFill rotWithShape="1">
                <a:blip r:embed="rId8" cstate="print"/>
                <a:stretch>
                  <a:fillRect l="-12651" t="-10227" b="-295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4691305" y="5748800"/>
                <a:ext cx="912879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800" b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𝟐</m:t>
                      </m:r>
                      <m:sSup>
                        <m:sSupPr>
                          <m:ctrlPr>
                            <a:rPr lang="ru-RU" sz="2800" b="1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2800" b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2800" b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ru-RU" sz="28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1305" y="5748800"/>
                <a:ext cx="912879" cy="532966"/>
              </a:xfrm>
              <a:prstGeom prst="rect">
                <a:avLst/>
              </a:prstGeom>
              <a:blipFill rotWithShape="1">
                <a:blip r:embed="rId9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4686595" y="6281766"/>
                <a:ext cx="1111651" cy="5329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8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4,5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800" b="1" i="1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2800" b="1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  <m:t>м</m:t>
                        </m:r>
                      </m:e>
                      <m:sup>
                        <m:r>
                          <a:rPr lang="ru-RU" sz="2800" b="1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ru-RU" sz="2800" dirty="0"/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6595" y="6281766"/>
                <a:ext cx="1111651" cy="532966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 l="-11538" t="-10227" b="-295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7527565" y="4247744"/>
                <a:ext cx="1697837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6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Cambria Math"/>
                        </a:rPr>
                        <m:t>45,5</m:t>
                      </m:r>
                      <m:sSup>
                        <m:sSupPr>
                          <m:ctrlPr>
                            <a:rPr lang="ru-RU" sz="3600" i="1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ru-RU" sz="360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360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36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7565" y="4247744"/>
                <a:ext cx="1697837" cy="646331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7580815" y="4894075"/>
                <a:ext cx="1563185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3600" i="1" smtClean="0">
                        <a:latin typeface="Cambria Math"/>
                        <a:ea typeface="Cambria Math"/>
                      </a:rPr>
                      <m:t>≈</m:t>
                    </m:r>
                  </m:oMath>
                </a14:m>
                <a:r>
                  <a:rPr lang="ru-RU" sz="3600" dirty="0" smtClean="0"/>
                  <a:t>46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6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3600" b="0" i="1" dirty="0" smtClean="0">
                            <a:latin typeface="Cambria Math"/>
                          </a:rPr>
                          <m:t>м</m:t>
                        </m:r>
                      </m:e>
                      <m:sup>
                        <m:r>
                          <a:rPr lang="ru-RU" sz="3600" b="0" i="1" dirty="0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36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0815" y="4894075"/>
                <a:ext cx="1563185" cy="646331"/>
              </a:xfrm>
              <a:prstGeom prst="rect">
                <a:avLst/>
              </a:prstGeom>
              <a:blipFill rotWithShape="1">
                <a:blip r:embed="rId12" cstate="print"/>
                <a:stretch>
                  <a:fillRect t="-15094" b="-339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7744967" y="5467865"/>
                <a:ext cx="122334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600" dirty="0" smtClean="0"/>
                  <a:t>46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6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3600" b="0" i="1" dirty="0" smtClean="0">
                            <a:latin typeface="Cambria Math"/>
                          </a:rPr>
                          <m:t>м</m:t>
                        </m:r>
                      </m:e>
                      <m:sup>
                        <m:r>
                          <a:rPr lang="ru-RU" sz="3600" b="0" i="1" dirty="0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ru-RU" sz="3600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4967" y="5467865"/>
                <a:ext cx="1223348" cy="646331"/>
              </a:xfrm>
              <a:prstGeom prst="rect">
                <a:avLst/>
              </a:prstGeom>
              <a:blipFill rotWithShape="1">
                <a:blip r:embed="rId13" cstate="print"/>
                <a:stretch>
                  <a:fillRect l="-14925" t="-15094" b="-3396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52033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  <p:bldP spid="13" grpId="0" animBg="1"/>
      <p:bldP spid="14" grpId="0" animBg="1"/>
      <p:bldP spid="14" grpId="1" animBg="1"/>
      <p:bldP spid="15" grpId="0" animBg="1"/>
      <p:bldP spid="15" grpId="1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ыноска-облако 2"/>
          <p:cNvSpPr/>
          <p:nvPr/>
        </p:nvSpPr>
        <p:spPr>
          <a:xfrm>
            <a:off x="6444208" y="73184"/>
            <a:ext cx="2520280" cy="1728192"/>
          </a:xfrm>
          <a:prstGeom prst="cloud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       </a:t>
            </a:r>
            <a:r>
              <a:rPr lang="ru-RU" sz="2000" b="1" i="1" dirty="0" smtClean="0">
                <a:solidFill>
                  <a:srgbClr val="002060"/>
                </a:solidFill>
              </a:rPr>
              <a:t>Теперь </a:t>
            </a:r>
            <a:endParaRPr lang="ru-RU" sz="2000" b="1" i="1" dirty="0">
              <a:solidFill>
                <a:srgbClr val="002060"/>
              </a:solidFill>
            </a:endParaRPr>
          </a:p>
          <a:p>
            <a:r>
              <a:rPr lang="ru-RU" sz="2000" b="1" i="1" dirty="0">
                <a:solidFill>
                  <a:srgbClr val="002060"/>
                </a:solidFill>
              </a:rPr>
              <a:t>есть место для</a:t>
            </a:r>
          </a:p>
          <a:p>
            <a:r>
              <a:rPr lang="ru-RU" sz="2000" b="1" i="1" dirty="0">
                <a:solidFill>
                  <a:srgbClr val="002060"/>
                </a:solidFill>
              </a:rPr>
              <a:t> веселья!!!</a:t>
            </a:r>
          </a:p>
        </p:txBody>
      </p:sp>
      <p:sp>
        <p:nvSpPr>
          <p:cNvPr id="4" name="Выноска-облако 3"/>
          <p:cNvSpPr/>
          <p:nvPr/>
        </p:nvSpPr>
        <p:spPr>
          <a:xfrm>
            <a:off x="1547664" y="0"/>
            <a:ext cx="3240360" cy="1728192"/>
          </a:xfrm>
          <a:prstGeom prst="cloudCallout">
            <a:avLst>
              <a:gd name="adj1" fmla="val -59457"/>
              <a:gd name="adj2" fmla="val 29871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Спасибо ! ! !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76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7" presetClass="emph" presetSubtype="0" fill="remove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500"/>
                            </p:stCondLst>
                            <p:childTnLst>
                              <p:par>
                                <p:cTn id="23" presetID="27" presetClass="emph" presetSubtype="0" fill="remove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00" y="476672"/>
            <a:ext cx="9144000" cy="825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ьная выноска 4"/>
          <p:cNvSpPr/>
          <p:nvPr/>
        </p:nvSpPr>
        <p:spPr>
          <a:xfrm>
            <a:off x="467544" y="-99391"/>
            <a:ext cx="8136904" cy="1872207"/>
          </a:xfrm>
          <a:prstGeom prst="wedgeEllipseCallout">
            <a:avLst>
              <a:gd name="adj1" fmla="val -18024"/>
              <a:gd name="adj2" fmla="val 83665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dirty="0" smtClean="0">
                <a:solidFill>
                  <a:schemeClr val="tx1"/>
                </a:solidFill>
              </a:rPr>
              <a:t>     </a:t>
            </a:r>
            <a:r>
              <a:rPr lang="ru-RU" sz="2000" b="1" i="1" dirty="0" smtClean="0">
                <a:solidFill>
                  <a:schemeClr val="tx1"/>
                </a:solidFill>
              </a:rPr>
              <a:t>Нам нужна игровая площадка</a:t>
            </a:r>
            <a:r>
              <a:rPr lang="ru-RU" sz="2000" b="1" i="1" dirty="0">
                <a:solidFill>
                  <a:schemeClr val="tx1"/>
                </a:solidFill>
              </a:rPr>
              <a:t>. </a:t>
            </a:r>
            <a:r>
              <a:rPr lang="ru-RU" sz="2000" b="1" i="1" dirty="0" smtClean="0">
                <a:solidFill>
                  <a:schemeClr val="tx1"/>
                </a:solidFill>
              </a:rPr>
              <a:t>Помогите,  пожалуйста</a:t>
            </a:r>
            <a:r>
              <a:rPr lang="ru-RU" sz="2000" b="1" i="1" dirty="0">
                <a:solidFill>
                  <a:schemeClr val="tx1"/>
                </a:solidFill>
              </a:rPr>
              <a:t>, рассчитать количество материала для </a:t>
            </a:r>
            <a:r>
              <a:rPr lang="ru-RU" sz="2000" b="1" i="1" dirty="0" smtClean="0">
                <a:solidFill>
                  <a:schemeClr val="tx1"/>
                </a:solidFill>
              </a:rPr>
              <a:t>нашего проекта.</a:t>
            </a:r>
            <a:r>
              <a:rPr lang="ru-RU" b="1" i="1" dirty="0" smtClean="0"/>
              <a:t>!</a:t>
            </a:r>
            <a:endParaRPr lang="ru-RU" b="1" i="1" dirty="0"/>
          </a:p>
        </p:txBody>
      </p:sp>
      <p:pic>
        <p:nvPicPr>
          <p:cNvPr id="6" name="Picture 2" descr="C:\Users\Учитель\Pictures\Безымянный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7"/>
          <a:stretch/>
        </p:blipFill>
        <p:spPr bwMode="auto">
          <a:xfrm>
            <a:off x="6011353" y="4481736"/>
            <a:ext cx="3132647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3487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6" presetClass="emph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26" presetClass="emph" presetSubtype="0" fill="hold" grpId="3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 descr="7b3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404813"/>
            <a:ext cx="10287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6" name="Picture 4" descr="7b3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789363"/>
            <a:ext cx="10287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7" name="Picture 5" descr="7b3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508500"/>
            <a:ext cx="10287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8" name="Picture 6" descr="7b3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5516563"/>
            <a:ext cx="10287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9" name="Picture 7" descr="7b3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5157788"/>
            <a:ext cx="10287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0" name="Picture 8" descr="7b3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3716338"/>
            <a:ext cx="10287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1" name="Picture 9" descr="7b3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300663"/>
            <a:ext cx="10287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2" name="Picture 10" descr="7b3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04813"/>
            <a:ext cx="10287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3" name="Picture 11" descr="7b3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420938"/>
            <a:ext cx="10287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4" name="Picture 12" descr="7b3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1125538"/>
            <a:ext cx="10287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5" name="Picture 13" descr="7b3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5013325"/>
            <a:ext cx="10287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66" name="Text Box 14" descr="Сферы"/>
          <p:cNvSpPr txBox="1">
            <a:spLocks noChangeArrowheads="1"/>
          </p:cNvSpPr>
          <p:nvPr/>
        </p:nvSpPr>
        <p:spPr bwMode="auto">
          <a:xfrm>
            <a:off x="1244807" y="-804197"/>
            <a:ext cx="6632575" cy="526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66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 sz="4800" dirty="0">
              <a:solidFill>
                <a:schemeClr val="bg1"/>
              </a:solidFill>
            </a:endParaRPr>
          </a:p>
          <a:p>
            <a:r>
              <a:rPr lang="ru-RU" sz="4800" dirty="0">
                <a:solidFill>
                  <a:schemeClr val="bg1"/>
                </a:solidFill>
              </a:rPr>
              <a:t>Выполнила</a:t>
            </a:r>
          </a:p>
          <a:p>
            <a:r>
              <a:rPr lang="ru-RU" sz="4800" dirty="0">
                <a:solidFill>
                  <a:schemeClr val="bg1"/>
                </a:solidFill>
              </a:rPr>
              <a:t>             Ткаченко И. В.</a:t>
            </a:r>
          </a:p>
          <a:p>
            <a:r>
              <a:rPr lang="ru-RU" sz="4800" dirty="0">
                <a:solidFill>
                  <a:schemeClr val="bg1"/>
                </a:solidFill>
              </a:rPr>
              <a:t>              гимназия №5</a:t>
            </a:r>
          </a:p>
          <a:p>
            <a:r>
              <a:rPr lang="ru-RU" sz="4800" dirty="0">
                <a:solidFill>
                  <a:schemeClr val="bg1"/>
                </a:solidFill>
              </a:rPr>
              <a:t>              </a:t>
            </a:r>
          </a:p>
          <a:p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2"/>
          <p:cNvSpPr>
            <a:spLocks noChangeArrowheads="1"/>
          </p:cNvSpPr>
          <p:nvPr/>
        </p:nvSpPr>
        <p:spPr bwMode="auto">
          <a:xfrm>
            <a:off x="940216" y="593725"/>
            <a:ext cx="7241759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tabLst>
                <a:tab pos="98425" algn="l"/>
              </a:tabLst>
            </a:pPr>
            <a:r>
              <a:rPr lang="ru-RU" sz="3600" b="1" i="1" dirty="0">
                <a:solidFill>
                  <a:schemeClr val="accent6">
                    <a:lumMod val="75000"/>
                  </a:schemeClr>
                </a:solidFill>
                <a:ea typeface="Calibri" pitchFamily="34" charset="0"/>
                <a:cs typeface="Calibri" pitchFamily="34" charset="0"/>
              </a:rPr>
              <a:t>Продолжите предложение:</a:t>
            </a:r>
          </a:p>
          <a:p>
            <a:pPr eaLnBrk="0" hangingPunct="0">
              <a:tabLst>
                <a:tab pos="98425" algn="l"/>
              </a:tabLst>
            </a:pPr>
            <a:endParaRPr lang="ru-RU" sz="3600" b="1" i="1" dirty="0">
              <a:solidFill>
                <a:schemeClr val="accent6">
                  <a:lumMod val="75000"/>
                </a:schemeClr>
              </a:solidFill>
              <a:ea typeface="Calibri" pitchFamily="34" charset="0"/>
              <a:cs typeface="Calibri" pitchFamily="34" charset="0"/>
            </a:endParaRPr>
          </a:p>
          <a:p>
            <a:pPr eaLnBrk="0" hangingPunct="0">
              <a:tabLst>
                <a:tab pos="98425" algn="l"/>
              </a:tabLst>
            </a:pPr>
            <a:r>
              <a:rPr lang="ru-RU" sz="3600" b="1" i="1" dirty="0">
                <a:solidFill>
                  <a:schemeClr val="accent6">
                    <a:lumMod val="75000"/>
                  </a:schemeClr>
                </a:solidFill>
                <a:ea typeface="Calibri" pitchFamily="34" charset="0"/>
                <a:cs typeface="Calibri" pitchFamily="34" charset="0"/>
              </a:rPr>
              <a:t>Сегодня я узнал…</a:t>
            </a:r>
          </a:p>
          <a:p>
            <a:pPr eaLnBrk="0" hangingPunct="0">
              <a:tabLst>
                <a:tab pos="98425" algn="l"/>
              </a:tabLst>
            </a:pPr>
            <a:r>
              <a:rPr lang="ru-RU" sz="3600" b="1" i="1" dirty="0">
                <a:solidFill>
                  <a:schemeClr val="accent6">
                    <a:lumMod val="75000"/>
                  </a:schemeClr>
                </a:solidFill>
                <a:ea typeface="Calibri" pitchFamily="34" charset="0"/>
                <a:cs typeface="Calibri" pitchFamily="34" charset="0"/>
              </a:rPr>
              <a:t>Было интересно…                 </a:t>
            </a:r>
          </a:p>
          <a:p>
            <a:pPr eaLnBrk="0" hangingPunct="0">
              <a:tabLst>
                <a:tab pos="98425" algn="l"/>
              </a:tabLst>
            </a:pPr>
            <a:r>
              <a:rPr lang="ru-RU" sz="3600" b="1" i="1" dirty="0">
                <a:solidFill>
                  <a:schemeClr val="accent6">
                    <a:lumMod val="75000"/>
                  </a:schemeClr>
                </a:solidFill>
                <a:ea typeface="Calibri" pitchFamily="34" charset="0"/>
                <a:cs typeface="Calibri" pitchFamily="34" charset="0"/>
              </a:rPr>
              <a:t>Было трудно…         </a:t>
            </a:r>
          </a:p>
          <a:p>
            <a:pPr eaLnBrk="0" hangingPunct="0">
              <a:tabLst>
                <a:tab pos="98425" algn="l"/>
              </a:tabLst>
            </a:pPr>
            <a:r>
              <a:rPr lang="ru-RU" sz="3600" b="1" i="1" dirty="0">
                <a:solidFill>
                  <a:schemeClr val="accent6">
                    <a:lumMod val="75000"/>
                  </a:schemeClr>
                </a:solidFill>
                <a:ea typeface="Calibri" pitchFamily="34" charset="0"/>
                <a:cs typeface="Calibri" pitchFamily="34" charset="0"/>
              </a:rPr>
              <a:t>Теперь я могу…</a:t>
            </a:r>
          </a:p>
          <a:p>
            <a:pPr eaLnBrk="0" hangingPunct="0">
              <a:tabLst>
                <a:tab pos="98425" algn="l"/>
              </a:tabLst>
            </a:pPr>
            <a:r>
              <a:rPr lang="ru-RU" sz="3600" b="1" i="1" dirty="0">
                <a:solidFill>
                  <a:schemeClr val="accent6">
                    <a:lumMod val="75000"/>
                  </a:schemeClr>
                </a:solidFill>
                <a:ea typeface="Calibri" pitchFamily="34" charset="0"/>
                <a:cs typeface="Calibri" pitchFamily="34" charset="0"/>
              </a:rPr>
              <a:t>Я научился…                            </a:t>
            </a:r>
          </a:p>
          <a:p>
            <a:pPr eaLnBrk="0" hangingPunct="0">
              <a:tabLst>
                <a:tab pos="98425" algn="l"/>
              </a:tabLst>
            </a:pPr>
            <a:r>
              <a:rPr lang="ru-RU" sz="3600" b="1" i="1" dirty="0">
                <a:solidFill>
                  <a:schemeClr val="accent6">
                    <a:lumMod val="75000"/>
                  </a:schemeClr>
                </a:solidFill>
                <a:ea typeface="Calibri" pitchFamily="34" charset="0"/>
                <a:cs typeface="Calibri" pitchFamily="34" charset="0"/>
              </a:rPr>
              <a:t>Я смог…                      </a:t>
            </a:r>
          </a:p>
          <a:p>
            <a:pPr eaLnBrk="0" hangingPunct="0">
              <a:tabLst>
                <a:tab pos="98425" algn="l"/>
              </a:tabLst>
            </a:pPr>
            <a:r>
              <a:rPr lang="ru-RU" sz="3600" b="1" i="1" dirty="0">
                <a:solidFill>
                  <a:schemeClr val="accent6">
                    <a:lumMod val="75000"/>
                  </a:schemeClr>
                </a:solidFill>
                <a:ea typeface="Calibri" pitchFamily="34" charset="0"/>
                <a:cs typeface="Calibri" pitchFamily="34" charset="0"/>
              </a:rPr>
              <a:t>Меня удивило…</a:t>
            </a:r>
          </a:p>
        </p:txBody>
      </p:sp>
    </p:spTree>
    <p:extLst>
      <p:ext uri="{BB962C8B-B14F-4D97-AF65-F5344CB8AC3E}">
        <p14:creationId xmlns:p14="http://schemas.microsoft.com/office/powerpoint/2010/main" val="186485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 descr="7b3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404813"/>
            <a:ext cx="10287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6" name="Picture 4" descr="7b3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789363"/>
            <a:ext cx="10287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7" name="Picture 5" descr="7b3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508500"/>
            <a:ext cx="10287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8" name="Picture 6" descr="7b3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5516563"/>
            <a:ext cx="10287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9" name="Picture 7" descr="7b3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5157788"/>
            <a:ext cx="10287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0" name="Picture 8" descr="7b3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3716338"/>
            <a:ext cx="10287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1" name="Picture 9" descr="7b3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300663"/>
            <a:ext cx="10287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2" name="Picture 10" descr="7b3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04813"/>
            <a:ext cx="10287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3" name="Picture 11" descr="7b3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420938"/>
            <a:ext cx="10287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4" name="Picture 12" descr="7b3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1125538"/>
            <a:ext cx="10287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65" name="Picture 13" descr="7b3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5013325"/>
            <a:ext cx="1028700" cy="102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66" name="Text Box 14" descr="Сферы"/>
          <p:cNvSpPr txBox="1">
            <a:spLocks noChangeArrowheads="1"/>
          </p:cNvSpPr>
          <p:nvPr/>
        </p:nvSpPr>
        <p:spPr bwMode="auto">
          <a:xfrm>
            <a:off x="1042988" y="549275"/>
            <a:ext cx="6632575" cy="7478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66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sz="4800" dirty="0">
                <a:solidFill>
                  <a:schemeClr val="bg1"/>
                </a:solidFill>
              </a:rPr>
              <a:t>Презентация к уроку в 6 классе на тему: Длина окружности»</a:t>
            </a:r>
          </a:p>
          <a:p>
            <a:endParaRPr lang="ru-RU" sz="4800" dirty="0">
              <a:solidFill>
                <a:schemeClr val="bg1"/>
              </a:solidFill>
            </a:endParaRPr>
          </a:p>
          <a:p>
            <a:r>
              <a:rPr lang="ru-RU" sz="4800" dirty="0">
                <a:solidFill>
                  <a:schemeClr val="bg1"/>
                </a:solidFill>
              </a:rPr>
              <a:t>Выполнила</a:t>
            </a:r>
          </a:p>
          <a:p>
            <a:r>
              <a:rPr lang="ru-RU" sz="4800" dirty="0">
                <a:solidFill>
                  <a:schemeClr val="bg1"/>
                </a:solidFill>
              </a:rPr>
              <a:t>             Ткаченко И. В.</a:t>
            </a:r>
          </a:p>
          <a:p>
            <a:r>
              <a:rPr lang="ru-RU" sz="4800" dirty="0">
                <a:solidFill>
                  <a:schemeClr val="bg1"/>
                </a:solidFill>
              </a:rPr>
              <a:t>              гимназия №5</a:t>
            </a:r>
          </a:p>
          <a:p>
            <a:r>
              <a:rPr lang="ru-RU" sz="4800">
                <a:solidFill>
                  <a:schemeClr val="bg1"/>
                </a:solidFill>
              </a:rPr>
              <a:t>              </a:t>
            </a:r>
            <a:endParaRPr lang="ru-RU" sz="4800" dirty="0">
              <a:solidFill>
                <a:schemeClr val="bg1"/>
              </a:solidFill>
            </a:endParaRPr>
          </a:p>
          <a:p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24744"/>
            <a:ext cx="7380312" cy="5733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Выноска-облако 1"/>
          <p:cNvSpPr/>
          <p:nvPr/>
        </p:nvSpPr>
        <p:spPr>
          <a:xfrm>
            <a:off x="5148262" y="1"/>
            <a:ext cx="3888233" cy="2420937"/>
          </a:xfrm>
          <a:prstGeom prst="cloudCallout">
            <a:avLst>
              <a:gd name="adj1" fmla="val 5244"/>
              <a:gd name="adj2" fmla="val 10353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i="1" dirty="0">
                <a:solidFill>
                  <a:srgbClr val="A50021"/>
                </a:solidFill>
              </a:rPr>
              <a:t>Спасибо </a:t>
            </a:r>
            <a:r>
              <a:rPr lang="ru-RU" sz="4000" b="1" i="1" dirty="0" smtClean="0">
                <a:solidFill>
                  <a:srgbClr val="A50021"/>
                </a:solidFill>
              </a:rPr>
              <a:t>    </a:t>
            </a:r>
          </a:p>
          <a:p>
            <a:r>
              <a:rPr lang="ru-RU" sz="4000" b="1" i="1" dirty="0">
                <a:solidFill>
                  <a:srgbClr val="A50021"/>
                </a:solidFill>
              </a:rPr>
              <a:t> </a:t>
            </a:r>
            <a:r>
              <a:rPr lang="ru-RU" sz="4000" b="1" i="1" dirty="0" smtClean="0">
                <a:solidFill>
                  <a:srgbClr val="A50021"/>
                </a:solidFill>
              </a:rPr>
              <a:t>     за   </a:t>
            </a:r>
          </a:p>
          <a:p>
            <a:r>
              <a:rPr lang="ru-RU" sz="4000" b="1" i="1" dirty="0">
                <a:solidFill>
                  <a:srgbClr val="A50021"/>
                </a:solidFill>
              </a:rPr>
              <a:t> </a:t>
            </a:r>
            <a:r>
              <a:rPr lang="ru-RU" sz="4000" b="1" i="1" dirty="0" smtClean="0">
                <a:solidFill>
                  <a:srgbClr val="A50021"/>
                </a:solidFill>
              </a:rPr>
              <a:t>  урок</a:t>
            </a:r>
            <a:r>
              <a:rPr lang="ru-RU" sz="4000" b="1" i="1" dirty="0">
                <a:solidFill>
                  <a:srgbClr val="A50021"/>
                </a:solidFill>
              </a:rPr>
              <a:t>!!!</a:t>
            </a:r>
          </a:p>
        </p:txBody>
      </p:sp>
    </p:spTree>
    <p:extLst>
      <p:ext uri="{BB962C8B-B14F-4D97-AF65-F5344CB8AC3E}">
        <p14:creationId xmlns:p14="http://schemas.microsoft.com/office/powerpoint/2010/main" val="343250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Учитель\Pictures\Безымянный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7"/>
          <a:stretch/>
        </p:blipFill>
        <p:spPr bwMode="auto">
          <a:xfrm>
            <a:off x="11967" y="14274"/>
            <a:ext cx="9022134" cy="684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 flipV="1">
            <a:off x="4860032" y="2420888"/>
            <a:ext cx="1728192" cy="345638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V="1">
            <a:off x="4860032" y="5661248"/>
            <a:ext cx="1368152" cy="21602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 flipV="1">
            <a:off x="3131840" y="5085184"/>
            <a:ext cx="1728192" cy="7920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779912" y="6525344"/>
            <a:ext cx="22322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921143" y="5885358"/>
            <a:ext cx="1866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/>
              <a:t>Фанера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323528" y="836712"/>
            <a:ext cx="1728192" cy="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338673" y="250971"/>
            <a:ext cx="16979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</a:rPr>
              <a:t>Жесть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1043608" y="1052736"/>
            <a:ext cx="1008112" cy="238340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1043608" y="1052736"/>
            <a:ext cx="720080" cy="367240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1043608" y="1052736"/>
            <a:ext cx="1296144" cy="151216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1043608" y="1052736"/>
            <a:ext cx="2877535" cy="1368152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1043608" y="1052736"/>
            <a:ext cx="3096344" cy="216024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976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Учитель\Pictures\Безымянный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" r="2648"/>
          <a:stretch/>
        </p:blipFill>
        <p:spPr bwMode="auto">
          <a:xfrm>
            <a:off x="-142648" y="12997"/>
            <a:ext cx="928664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 flipH="1">
            <a:off x="2925146" y="428396"/>
            <a:ext cx="1512852" cy="1296144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356660" y="428396"/>
            <a:ext cx="1439476" cy="1296144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олилиния 32"/>
          <p:cNvSpPr/>
          <p:nvPr/>
        </p:nvSpPr>
        <p:spPr>
          <a:xfrm>
            <a:off x="2850925" y="1705166"/>
            <a:ext cx="2945211" cy="294324"/>
          </a:xfrm>
          <a:custGeom>
            <a:avLst/>
            <a:gdLst>
              <a:gd name="connsiteX0" fmla="*/ 0 w 2945211"/>
              <a:gd name="connsiteY0" fmla="*/ 37529 h 294324"/>
              <a:gd name="connsiteX1" fmla="*/ 881743 w 2945211"/>
              <a:gd name="connsiteY1" fmla="*/ 233472 h 294324"/>
              <a:gd name="connsiteX2" fmla="*/ 1877786 w 2945211"/>
              <a:gd name="connsiteY2" fmla="*/ 282457 h 294324"/>
              <a:gd name="connsiteX3" fmla="*/ 2841172 w 2945211"/>
              <a:gd name="connsiteY3" fmla="*/ 37529 h 294324"/>
              <a:gd name="connsiteX4" fmla="*/ 2873829 w 2945211"/>
              <a:gd name="connsiteY4" fmla="*/ 4872 h 29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5211" h="294324">
                <a:moveTo>
                  <a:pt x="0" y="37529"/>
                </a:moveTo>
                <a:cubicBezTo>
                  <a:pt x="284389" y="115090"/>
                  <a:pt x="568779" y="192651"/>
                  <a:pt x="881743" y="233472"/>
                </a:cubicBezTo>
                <a:cubicBezTo>
                  <a:pt x="1194707" y="274293"/>
                  <a:pt x="1551215" y="315114"/>
                  <a:pt x="1877786" y="282457"/>
                </a:cubicBezTo>
                <a:cubicBezTo>
                  <a:pt x="2204357" y="249800"/>
                  <a:pt x="2675165" y="83793"/>
                  <a:pt x="2841172" y="37529"/>
                </a:cubicBezTo>
                <a:cubicBezTo>
                  <a:pt x="3007179" y="-8735"/>
                  <a:pt x="2940504" y="-1932"/>
                  <a:pt x="2873829" y="4872"/>
                </a:cubicBezTo>
              </a:path>
            </a:pathLst>
          </a:cu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3347864" y="1852328"/>
            <a:ext cx="36004" cy="1576672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5324637" y="1775602"/>
            <a:ext cx="36004" cy="1576672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олилиния 36"/>
          <p:cNvSpPr/>
          <p:nvPr/>
        </p:nvSpPr>
        <p:spPr>
          <a:xfrm>
            <a:off x="3387147" y="3340509"/>
            <a:ext cx="1989061" cy="310056"/>
          </a:xfrm>
          <a:custGeom>
            <a:avLst/>
            <a:gdLst>
              <a:gd name="connsiteX0" fmla="*/ 0 w 1989061"/>
              <a:gd name="connsiteY0" fmla="*/ 66886 h 310056"/>
              <a:gd name="connsiteX1" fmla="*/ 653143 w 1989061"/>
              <a:gd name="connsiteY1" fmla="*/ 295486 h 310056"/>
              <a:gd name="connsiteX2" fmla="*/ 1322615 w 1989061"/>
              <a:gd name="connsiteY2" fmla="*/ 262829 h 310056"/>
              <a:gd name="connsiteX3" fmla="*/ 1943100 w 1989061"/>
              <a:gd name="connsiteY3" fmla="*/ 66886 h 310056"/>
              <a:gd name="connsiteX4" fmla="*/ 1943100 w 1989061"/>
              <a:gd name="connsiteY4" fmla="*/ 17900 h 310056"/>
              <a:gd name="connsiteX5" fmla="*/ 1943100 w 1989061"/>
              <a:gd name="connsiteY5" fmla="*/ 1571 h 310056"/>
              <a:gd name="connsiteX6" fmla="*/ 1959429 w 1989061"/>
              <a:gd name="connsiteY6" fmla="*/ 1571 h 3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89061" h="310056">
                <a:moveTo>
                  <a:pt x="0" y="66886"/>
                </a:moveTo>
                <a:cubicBezTo>
                  <a:pt x="216353" y="164857"/>
                  <a:pt x="432707" y="262829"/>
                  <a:pt x="653143" y="295486"/>
                </a:cubicBezTo>
                <a:cubicBezTo>
                  <a:pt x="873579" y="328143"/>
                  <a:pt x="1107622" y="300929"/>
                  <a:pt x="1322615" y="262829"/>
                </a:cubicBezTo>
                <a:cubicBezTo>
                  <a:pt x="1537608" y="224729"/>
                  <a:pt x="1839686" y="107707"/>
                  <a:pt x="1943100" y="66886"/>
                </a:cubicBezTo>
                <a:cubicBezTo>
                  <a:pt x="2046514" y="26065"/>
                  <a:pt x="1943100" y="17900"/>
                  <a:pt x="1943100" y="17900"/>
                </a:cubicBezTo>
                <a:cubicBezTo>
                  <a:pt x="1943100" y="7014"/>
                  <a:pt x="1940379" y="4292"/>
                  <a:pt x="1943100" y="1571"/>
                </a:cubicBezTo>
                <a:cubicBezTo>
                  <a:pt x="1945821" y="-1150"/>
                  <a:pt x="1952625" y="210"/>
                  <a:pt x="1959429" y="1571"/>
                </a:cubicBezTo>
              </a:path>
            </a:pathLst>
          </a:cu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Полилиния 39"/>
          <p:cNvSpPr/>
          <p:nvPr/>
        </p:nvSpPr>
        <p:spPr>
          <a:xfrm>
            <a:off x="2850925" y="1472596"/>
            <a:ext cx="2945027" cy="274561"/>
          </a:xfrm>
          <a:custGeom>
            <a:avLst/>
            <a:gdLst>
              <a:gd name="connsiteX0" fmla="*/ 0 w 2945027"/>
              <a:gd name="connsiteY0" fmla="*/ 274561 h 274561"/>
              <a:gd name="connsiteX1" fmla="*/ 734786 w 2945027"/>
              <a:gd name="connsiteY1" fmla="*/ 45961 h 274561"/>
              <a:gd name="connsiteX2" fmla="*/ 1894115 w 2945027"/>
              <a:gd name="connsiteY2" fmla="*/ 13304 h 274561"/>
              <a:gd name="connsiteX3" fmla="*/ 2857500 w 2945027"/>
              <a:gd name="connsiteY3" fmla="*/ 209247 h 274561"/>
              <a:gd name="connsiteX4" fmla="*/ 2841172 w 2945027"/>
              <a:gd name="connsiteY4" fmla="*/ 192918 h 274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45027" h="274561">
                <a:moveTo>
                  <a:pt x="0" y="274561"/>
                </a:moveTo>
                <a:cubicBezTo>
                  <a:pt x="209550" y="182032"/>
                  <a:pt x="419100" y="89504"/>
                  <a:pt x="734786" y="45961"/>
                </a:cubicBezTo>
                <a:cubicBezTo>
                  <a:pt x="1050472" y="2418"/>
                  <a:pt x="1540329" y="-13910"/>
                  <a:pt x="1894115" y="13304"/>
                </a:cubicBezTo>
                <a:cubicBezTo>
                  <a:pt x="2247901" y="40518"/>
                  <a:pt x="2699657" y="179311"/>
                  <a:pt x="2857500" y="209247"/>
                </a:cubicBezTo>
                <a:cubicBezTo>
                  <a:pt x="3015343" y="239183"/>
                  <a:pt x="2928257" y="216050"/>
                  <a:pt x="2841172" y="192918"/>
                </a:cubicBezTo>
              </a:path>
            </a:pathLst>
          </a:custGeom>
          <a:noFill/>
          <a:ln w="381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6" name="Полилиния 45"/>
          <p:cNvSpPr/>
          <p:nvPr/>
        </p:nvSpPr>
        <p:spPr>
          <a:xfrm>
            <a:off x="3390460" y="3237891"/>
            <a:ext cx="1985748" cy="179615"/>
          </a:xfrm>
          <a:custGeom>
            <a:avLst/>
            <a:gdLst>
              <a:gd name="connsiteX0" fmla="*/ 0 w 1985748"/>
              <a:gd name="connsiteY0" fmla="*/ 179615 h 179615"/>
              <a:gd name="connsiteX1" fmla="*/ 571500 w 1985748"/>
              <a:gd name="connsiteY1" fmla="*/ 16329 h 179615"/>
              <a:gd name="connsiteX2" fmla="*/ 1355271 w 1985748"/>
              <a:gd name="connsiteY2" fmla="*/ 0 h 179615"/>
              <a:gd name="connsiteX3" fmla="*/ 1943100 w 1985748"/>
              <a:gd name="connsiteY3" fmla="*/ 130629 h 179615"/>
              <a:gd name="connsiteX4" fmla="*/ 1894114 w 1985748"/>
              <a:gd name="connsiteY4" fmla="*/ 114300 h 179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748" h="179615">
                <a:moveTo>
                  <a:pt x="0" y="179615"/>
                </a:moveTo>
                <a:cubicBezTo>
                  <a:pt x="172811" y="112940"/>
                  <a:pt x="345622" y="46265"/>
                  <a:pt x="571500" y="16329"/>
                </a:cubicBezTo>
                <a:cubicBezTo>
                  <a:pt x="797379" y="-13607"/>
                  <a:pt x="1126671" y="-19050"/>
                  <a:pt x="1355271" y="0"/>
                </a:cubicBezTo>
                <a:cubicBezTo>
                  <a:pt x="1583871" y="19050"/>
                  <a:pt x="1853293" y="111579"/>
                  <a:pt x="1943100" y="130629"/>
                </a:cubicBezTo>
                <a:cubicBezTo>
                  <a:pt x="2032907" y="149679"/>
                  <a:pt x="1963510" y="131989"/>
                  <a:pt x="1894114" y="114300"/>
                </a:cubicBezTo>
              </a:path>
            </a:pathLst>
          </a:custGeom>
          <a:noFill/>
          <a:ln w="381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Полилиния 47"/>
          <p:cNvSpPr/>
          <p:nvPr/>
        </p:nvSpPr>
        <p:spPr>
          <a:xfrm>
            <a:off x="3351160" y="1672713"/>
            <a:ext cx="1985748" cy="179615"/>
          </a:xfrm>
          <a:custGeom>
            <a:avLst/>
            <a:gdLst>
              <a:gd name="connsiteX0" fmla="*/ 0 w 1985748"/>
              <a:gd name="connsiteY0" fmla="*/ 179615 h 179615"/>
              <a:gd name="connsiteX1" fmla="*/ 571500 w 1985748"/>
              <a:gd name="connsiteY1" fmla="*/ 16329 h 179615"/>
              <a:gd name="connsiteX2" fmla="*/ 1355271 w 1985748"/>
              <a:gd name="connsiteY2" fmla="*/ 0 h 179615"/>
              <a:gd name="connsiteX3" fmla="*/ 1943100 w 1985748"/>
              <a:gd name="connsiteY3" fmla="*/ 130629 h 179615"/>
              <a:gd name="connsiteX4" fmla="*/ 1894114 w 1985748"/>
              <a:gd name="connsiteY4" fmla="*/ 114300 h 179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748" h="179615">
                <a:moveTo>
                  <a:pt x="0" y="179615"/>
                </a:moveTo>
                <a:cubicBezTo>
                  <a:pt x="172811" y="112940"/>
                  <a:pt x="345622" y="46265"/>
                  <a:pt x="571500" y="16329"/>
                </a:cubicBezTo>
                <a:cubicBezTo>
                  <a:pt x="797379" y="-13607"/>
                  <a:pt x="1126671" y="-19050"/>
                  <a:pt x="1355271" y="0"/>
                </a:cubicBezTo>
                <a:cubicBezTo>
                  <a:pt x="1583871" y="19050"/>
                  <a:pt x="1853293" y="111579"/>
                  <a:pt x="1943100" y="130629"/>
                </a:cubicBezTo>
                <a:cubicBezTo>
                  <a:pt x="2032907" y="149679"/>
                  <a:pt x="1963510" y="131989"/>
                  <a:pt x="1894114" y="114300"/>
                </a:cubicBezTo>
              </a:path>
            </a:pathLst>
          </a:custGeom>
          <a:noFill/>
          <a:ln w="38100">
            <a:solidFill>
              <a:schemeClr val="tx1">
                <a:lumMod val="95000"/>
                <a:lumOff val="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Полилиния 48"/>
          <p:cNvSpPr/>
          <p:nvPr/>
        </p:nvSpPr>
        <p:spPr>
          <a:xfrm>
            <a:off x="3362129" y="1834956"/>
            <a:ext cx="1989061" cy="310056"/>
          </a:xfrm>
          <a:custGeom>
            <a:avLst/>
            <a:gdLst>
              <a:gd name="connsiteX0" fmla="*/ 0 w 1989061"/>
              <a:gd name="connsiteY0" fmla="*/ 66886 h 310056"/>
              <a:gd name="connsiteX1" fmla="*/ 653143 w 1989061"/>
              <a:gd name="connsiteY1" fmla="*/ 295486 h 310056"/>
              <a:gd name="connsiteX2" fmla="*/ 1322615 w 1989061"/>
              <a:gd name="connsiteY2" fmla="*/ 262829 h 310056"/>
              <a:gd name="connsiteX3" fmla="*/ 1943100 w 1989061"/>
              <a:gd name="connsiteY3" fmla="*/ 66886 h 310056"/>
              <a:gd name="connsiteX4" fmla="*/ 1943100 w 1989061"/>
              <a:gd name="connsiteY4" fmla="*/ 17900 h 310056"/>
              <a:gd name="connsiteX5" fmla="*/ 1943100 w 1989061"/>
              <a:gd name="connsiteY5" fmla="*/ 1571 h 310056"/>
              <a:gd name="connsiteX6" fmla="*/ 1959429 w 1989061"/>
              <a:gd name="connsiteY6" fmla="*/ 1571 h 310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89061" h="310056">
                <a:moveTo>
                  <a:pt x="0" y="66886"/>
                </a:moveTo>
                <a:cubicBezTo>
                  <a:pt x="216353" y="164857"/>
                  <a:pt x="432707" y="262829"/>
                  <a:pt x="653143" y="295486"/>
                </a:cubicBezTo>
                <a:cubicBezTo>
                  <a:pt x="873579" y="328143"/>
                  <a:pt x="1107622" y="300929"/>
                  <a:pt x="1322615" y="262829"/>
                </a:cubicBezTo>
                <a:cubicBezTo>
                  <a:pt x="1537608" y="224729"/>
                  <a:pt x="1839686" y="107707"/>
                  <a:pt x="1943100" y="66886"/>
                </a:cubicBezTo>
                <a:cubicBezTo>
                  <a:pt x="2046514" y="26065"/>
                  <a:pt x="1943100" y="17900"/>
                  <a:pt x="1943100" y="17900"/>
                </a:cubicBezTo>
                <a:cubicBezTo>
                  <a:pt x="1943100" y="7014"/>
                  <a:pt x="1940379" y="4292"/>
                  <a:pt x="1943100" y="1571"/>
                </a:cubicBezTo>
                <a:cubicBezTo>
                  <a:pt x="1945821" y="-1150"/>
                  <a:pt x="1952625" y="210"/>
                  <a:pt x="1959429" y="1571"/>
                </a:cubicBezTo>
              </a:path>
            </a:pathLst>
          </a:cu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 flipH="1">
            <a:off x="6300192" y="-76726"/>
            <a:ext cx="1224136" cy="2640664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7524328" y="0"/>
            <a:ext cx="288032" cy="306896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 flipV="1">
            <a:off x="7524328" y="0"/>
            <a:ext cx="1224136" cy="234888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6300192" y="2563938"/>
            <a:ext cx="1512168" cy="505022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H="1">
            <a:off x="7812360" y="2348880"/>
            <a:ext cx="936104" cy="72008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flipV="1">
            <a:off x="6300192" y="2348880"/>
            <a:ext cx="2448272" cy="215058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9" name="Прямая соединительная линия 2048"/>
          <p:cNvCxnSpPr/>
          <p:nvPr/>
        </p:nvCxnSpPr>
        <p:spPr>
          <a:xfrm>
            <a:off x="7521289" y="3954491"/>
            <a:ext cx="0" cy="43204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9663371" y="3898882"/>
            <a:ext cx="0" cy="43204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1" name="Полилиния 2050"/>
          <p:cNvSpPr/>
          <p:nvPr/>
        </p:nvSpPr>
        <p:spPr>
          <a:xfrm>
            <a:off x="7521289" y="3441998"/>
            <a:ext cx="2122714" cy="590209"/>
          </a:xfrm>
          <a:custGeom>
            <a:avLst/>
            <a:gdLst>
              <a:gd name="connsiteX0" fmla="*/ 0 w 2122714"/>
              <a:gd name="connsiteY0" fmla="*/ 687041 h 687041"/>
              <a:gd name="connsiteX1" fmla="*/ 179614 w 2122714"/>
              <a:gd name="connsiteY1" fmla="*/ 376798 h 687041"/>
              <a:gd name="connsiteX2" fmla="*/ 555171 w 2122714"/>
              <a:gd name="connsiteY2" fmla="*/ 115541 h 687041"/>
              <a:gd name="connsiteX3" fmla="*/ 1224643 w 2122714"/>
              <a:gd name="connsiteY3" fmla="*/ 1241 h 687041"/>
              <a:gd name="connsiteX4" fmla="*/ 1763486 w 2122714"/>
              <a:gd name="connsiteY4" fmla="*/ 180856 h 687041"/>
              <a:gd name="connsiteX5" fmla="*/ 2122714 w 2122714"/>
              <a:gd name="connsiteY5" fmla="*/ 572741 h 687041"/>
              <a:gd name="connsiteX6" fmla="*/ 2122714 w 2122714"/>
              <a:gd name="connsiteY6" fmla="*/ 572741 h 687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2714" h="687041">
                <a:moveTo>
                  <a:pt x="0" y="687041"/>
                </a:moveTo>
                <a:cubicBezTo>
                  <a:pt x="43543" y="579544"/>
                  <a:pt x="87086" y="472048"/>
                  <a:pt x="179614" y="376798"/>
                </a:cubicBezTo>
                <a:cubicBezTo>
                  <a:pt x="272142" y="281548"/>
                  <a:pt x="381000" y="178134"/>
                  <a:pt x="555171" y="115541"/>
                </a:cubicBezTo>
                <a:cubicBezTo>
                  <a:pt x="729342" y="52948"/>
                  <a:pt x="1023257" y="-9645"/>
                  <a:pt x="1224643" y="1241"/>
                </a:cubicBezTo>
                <a:cubicBezTo>
                  <a:pt x="1426029" y="12127"/>
                  <a:pt x="1613808" y="85606"/>
                  <a:pt x="1763486" y="180856"/>
                </a:cubicBezTo>
                <a:cubicBezTo>
                  <a:pt x="1913165" y="276106"/>
                  <a:pt x="2122714" y="572741"/>
                  <a:pt x="2122714" y="572741"/>
                </a:cubicBezTo>
                <a:lnTo>
                  <a:pt x="2122714" y="572741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53" name="Полилиния 2052"/>
          <p:cNvSpPr/>
          <p:nvPr/>
        </p:nvSpPr>
        <p:spPr>
          <a:xfrm>
            <a:off x="7545424" y="4310743"/>
            <a:ext cx="2139043" cy="399747"/>
          </a:xfrm>
          <a:custGeom>
            <a:avLst/>
            <a:gdLst>
              <a:gd name="connsiteX0" fmla="*/ 0 w 2139043"/>
              <a:gd name="connsiteY0" fmla="*/ 16328 h 399747"/>
              <a:gd name="connsiteX1" fmla="*/ 473529 w 2139043"/>
              <a:gd name="connsiteY1" fmla="*/ 277586 h 399747"/>
              <a:gd name="connsiteX2" fmla="*/ 1045029 w 2139043"/>
              <a:gd name="connsiteY2" fmla="*/ 391886 h 399747"/>
              <a:gd name="connsiteX3" fmla="*/ 1551215 w 2139043"/>
              <a:gd name="connsiteY3" fmla="*/ 375557 h 399747"/>
              <a:gd name="connsiteX4" fmla="*/ 1959429 w 2139043"/>
              <a:gd name="connsiteY4" fmla="*/ 261257 h 399747"/>
              <a:gd name="connsiteX5" fmla="*/ 2139043 w 2139043"/>
              <a:gd name="connsiteY5" fmla="*/ 0 h 399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9043" h="399747">
                <a:moveTo>
                  <a:pt x="0" y="16328"/>
                </a:moveTo>
                <a:cubicBezTo>
                  <a:pt x="149679" y="115660"/>
                  <a:pt x="299358" y="214993"/>
                  <a:pt x="473529" y="277586"/>
                </a:cubicBezTo>
                <a:cubicBezTo>
                  <a:pt x="647701" y="340179"/>
                  <a:pt x="865415" y="375558"/>
                  <a:pt x="1045029" y="391886"/>
                </a:cubicBezTo>
                <a:cubicBezTo>
                  <a:pt x="1224643" y="408214"/>
                  <a:pt x="1398815" y="397329"/>
                  <a:pt x="1551215" y="375557"/>
                </a:cubicBezTo>
                <a:cubicBezTo>
                  <a:pt x="1703615" y="353786"/>
                  <a:pt x="1861458" y="323850"/>
                  <a:pt x="1959429" y="261257"/>
                </a:cubicBezTo>
                <a:cubicBezTo>
                  <a:pt x="2057400" y="198664"/>
                  <a:pt x="2098221" y="99332"/>
                  <a:pt x="2139043" y="0"/>
                </a:cubicBez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1" name="Полилиния 70"/>
          <p:cNvSpPr/>
          <p:nvPr/>
        </p:nvSpPr>
        <p:spPr>
          <a:xfrm>
            <a:off x="7524328" y="3898881"/>
            <a:ext cx="2139043" cy="399747"/>
          </a:xfrm>
          <a:custGeom>
            <a:avLst/>
            <a:gdLst>
              <a:gd name="connsiteX0" fmla="*/ 0 w 2139043"/>
              <a:gd name="connsiteY0" fmla="*/ 16328 h 399747"/>
              <a:gd name="connsiteX1" fmla="*/ 473529 w 2139043"/>
              <a:gd name="connsiteY1" fmla="*/ 277586 h 399747"/>
              <a:gd name="connsiteX2" fmla="*/ 1045029 w 2139043"/>
              <a:gd name="connsiteY2" fmla="*/ 391886 h 399747"/>
              <a:gd name="connsiteX3" fmla="*/ 1551215 w 2139043"/>
              <a:gd name="connsiteY3" fmla="*/ 375557 h 399747"/>
              <a:gd name="connsiteX4" fmla="*/ 1959429 w 2139043"/>
              <a:gd name="connsiteY4" fmla="*/ 261257 h 399747"/>
              <a:gd name="connsiteX5" fmla="*/ 2139043 w 2139043"/>
              <a:gd name="connsiteY5" fmla="*/ 0 h 399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39043" h="399747">
                <a:moveTo>
                  <a:pt x="0" y="16328"/>
                </a:moveTo>
                <a:cubicBezTo>
                  <a:pt x="149679" y="115660"/>
                  <a:pt x="299358" y="214993"/>
                  <a:pt x="473529" y="277586"/>
                </a:cubicBezTo>
                <a:cubicBezTo>
                  <a:pt x="647701" y="340179"/>
                  <a:pt x="865415" y="375558"/>
                  <a:pt x="1045029" y="391886"/>
                </a:cubicBezTo>
                <a:cubicBezTo>
                  <a:pt x="1224643" y="408214"/>
                  <a:pt x="1398815" y="397329"/>
                  <a:pt x="1551215" y="375557"/>
                </a:cubicBezTo>
                <a:cubicBezTo>
                  <a:pt x="1703615" y="353786"/>
                  <a:pt x="1861458" y="323850"/>
                  <a:pt x="1959429" y="261257"/>
                </a:cubicBezTo>
                <a:cubicBezTo>
                  <a:pt x="2057400" y="198664"/>
                  <a:pt x="2098221" y="99332"/>
                  <a:pt x="2139043" y="0"/>
                </a:cubicBez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олилиния 1"/>
          <p:cNvSpPr/>
          <p:nvPr/>
        </p:nvSpPr>
        <p:spPr>
          <a:xfrm>
            <a:off x="7543800" y="4006569"/>
            <a:ext cx="2188335" cy="299186"/>
          </a:xfrm>
          <a:custGeom>
            <a:avLst/>
            <a:gdLst>
              <a:gd name="connsiteX0" fmla="*/ 0 w 2188335"/>
              <a:gd name="connsiteY0" fmla="*/ 287845 h 299186"/>
              <a:gd name="connsiteX1" fmla="*/ 522514 w 2188335"/>
              <a:gd name="connsiteY1" fmla="*/ 75574 h 299186"/>
              <a:gd name="connsiteX2" fmla="*/ 1404257 w 2188335"/>
              <a:gd name="connsiteY2" fmla="*/ 10260 h 299186"/>
              <a:gd name="connsiteX3" fmla="*/ 2139043 w 2188335"/>
              <a:gd name="connsiteY3" fmla="*/ 271517 h 299186"/>
              <a:gd name="connsiteX4" fmla="*/ 2122714 w 2188335"/>
              <a:gd name="connsiteY4" fmla="*/ 287845 h 299186"/>
              <a:gd name="connsiteX5" fmla="*/ 2139043 w 2188335"/>
              <a:gd name="connsiteY5" fmla="*/ 238860 h 299186"/>
              <a:gd name="connsiteX6" fmla="*/ 2122714 w 2188335"/>
              <a:gd name="connsiteY6" fmla="*/ 271517 h 299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88335" h="299186">
                <a:moveTo>
                  <a:pt x="0" y="287845"/>
                </a:moveTo>
                <a:cubicBezTo>
                  <a:pt x="144235" y="204841"/>
                  <a:pt x="288471" y="121838"/>
                  <a:pt x="522514" y="75574"/>
                </a:cubicBezTo>
                <a:cubicBezTo>
                  <a:pt x="756557" y="29310"/>
                  <a:pt x="1134836" y="-22397"/>
                  <a:pt x="1404257" y="10260"/>
                </a:cubicBezTo>
                <a:cubicBezTo>
                  <a:pt x="1673678" y="42917"/>
                  <a:pt x="2019300" y="225253"/>
                  <a:pt x="2139043" y="271517"/>
                </a:cubicBezTo>
                <a:cubicBezTo>
                  <a:pt x="2258786" y="317781"/>
                  <a:pt x="2122714" y="293288"/>
                  <a:pt x="2122714" y="287845"/>
                </a:cubicBezTo>
                <a:cubicBezTo>
                  <a:pt x="2122714" y="282402"/>
                  <a:pt x="2139043" y="241581"/>
                  <a:pt x="2139043" y="238860"/>
                </a:cubicBezTo>
                <a:cubicBezTo>
                  <a:pt x="2139043" y="236139"/>
                  <a:pt x="2130878" y="253828"/>
                  <a:pt x="2122714" y="271517"/>
                </a:cubicBezTo>
              </a:path>
            </a:pathLst>
          </a:custGeom>
          <a:noFill/>
          <a:ln w="381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796136" y="5517232"/>
            <a:ext cx="792088" cy="6480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192180" y="4806636"/>
            <a:ext cx="792088" cy="6480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5795952" y="5021560"/>
            <a:ext cx="792088" cy="6480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6191996" y="5302308"/>
            <a:ext cx="792088" cy="648072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588040" y="5669632"/>
            <a:ext cx="184" cy="4956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6970273" y="5454708"/>
            <a:ext cx="184" cy="4956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5795490" y="5019873"/>
            <a:ext cx="184" cy="49567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6192180" y="4848726"/>
            <a:ext cx="184" cy="495672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6588224" y="5950380"/>
            <a:ext cx="382233" cy="2149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6584287" y="5465698"/>
            <a:ext cx="382233" cy="2149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5796136" y="4804949"/>
            <a:ext cx="382233" cy="2149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5932261" y="5335930"/>
            <a:ext cx="382233" cy="214924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827584" y="2640664"/>
            <a:ext cx="936104" cy="125821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endCxn id="9" idx="5"/>
          </p:cNvCxnSpPr>
          <p:nvPr/>
        </p:nvCxnSpPr>
        <p:spPr>
          <a:xfrm>
            <a:off x="1787926" y="2669391"/>
            <a:ext cx="899548" cy="123330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олилиния 6"/>
          <p:cNvSpPr/>
          <p:nvPr/>
        </p:nvSpPr>
        <p:spPr>
          <a:xfrm>
            <a:off x="816921" y="3837497"/>
            <a:ext cx="1893533" cy="272307"/>
          </a:xfrm>
          <a:custGeom>
            <a:avLst/>
            <a:gdLst>
              <a:gd name="connsiteX0" fmla="*/ 0 w 1893533"/>
              <a:gd name="connsiteY0" fmla="*/ 65314 h 272307"/>
              <a:gd name="connsiteX1" fmla="*/ 326572 w 1893533"/>
              <a:gd name="connsiteY1" fmla="*/ 179614 h 272307"/>
              <a:gd name="connsiteX2" fmla="*/ 685800 w 1893533"/>
              <a:gd name="connsiteY2" fmla="*/ 244928 h 272307"/>
              <a:gd name="connsiteX3" fmla="*/ 1208314 w 1893533"/>
              <a:gd name="connsiteY3" fmla="*/ 261257 h 272307"/>
              <a:gd name="connsiteX4" fmla="*/ 1845129 w 1893533"/>
              <a:gd name="connsiteY4" fmla="*/ 81642 h 272307"/>
              <a:gd name="connsiteX5" fmla="*/ 1845129 w 1893533"/>
              <a:gd name="connsiteY5" fmla="*/ 32657 h 272307"/>
              <a:gd name="connsiteX6" fmla="*/ 1812472 w 1893533"/>
              <a:gd name="connsiteY6" fmla="*/ 0 h 272307"/>
              <a:gd name="connsiteX7" fmla="*/ 1828800 w 1893533"/>
              <a:gd name="connsiteY7" fmla="*/ 32657 h 272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93533" h="272307">
                <a:moveTo>
                  <a:pt x="0" y="65314"/>
                </a:moveTo>
                <a:cubicBezTo>
                  <a:pt x="106136" y="107496"/>
                  <a:pt x="212272" y="149678"/>
                  <a:pt x="326572" y="179614"/>
                </a:cubicBezTo>
                <a:cubicBezTo>
                  <a:pt x="440872" y="209550"/>
                  <a:pt x="538843" y="231321"/>
                  <a:pt x="685800" y="244928"/>
                </a:cubicBezTo>
                <a:cubicBezTo>
                  <a:pt x="832757" y="258535"/>
                  <a:pt x="1015093" y="288471"/>
                  <a:pt x="1208314" y="261257"/>
                </a:cubicBezTo>
                <a:cubicBezTo>
                  <a:pt x="1401535" y="234043"/>
                  <a:pt x="1738993" y="119742"/>
                  <a:pt x="1845129" y="81642"/>
                </a:cubicBezTo>
                <a:cubicBezTo>
                  <a:pt x="1951265" y="43542"/>
                  <a:pt x="1850572" y="46264"/>
                  <a:pt x="1845129" y="32657"/>
                </a:cubicBezTo>
                <a:cubicBezTo>
                  <a:pt x="1839686" y="19050"/>
                  <a:pt x="1815193" y="0"/>
                  <a:pt x="1812472" y="0"/>
                </a:cubicBezTo>
                <a:cubicBezTo>
                  <a:pt x="1809751" y="0"/>
                  <a:pt x="1819275" y="16328"/>
                  <a:pt x="1828800" y="32657"/>
                </a:cubicBez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олилиния 8"/>
          <p:cNvSpPr/>
          <p:nvPr/>
        </p:nvSpPr>
        <p:spPr>
          <a:xfrm>
            <a:off x="875003" y="3720267"/>
            <a:ext cx="1835451" cy="231412"/>
          </a:xfrm>
          <a:custGeom>
            <a:avLst/>
            <a:gdLst>
              <a:gd name="connsiteX0" fmla="*/ 0 w 1835451"/>
              <a:gd name="connsiteY0" fmla="*/ 198754 h 231412"/>
              <a:gd name="connsiteX1" fmla="*/ 261257 w 1835451"/>
              <a:gd name="connsiteY1" fmla="*/ 84454 h 231412"/>
              <a:gd name="connsiteX2" fmla="*/ 669471 w 1835451"/>
              <a:gd name="connsiteY2" fmla="*/ 19140 h 231412"/>
              <a:gd name="connsiteX3" fmla="*/ 1094014 w 1835451"/>
              <a:gd name="connsiteY3" fmla="*/ 2812 h 231412"/>
              <a:gd name="connsiteX4" fmla="*/ 1502228 w 1835451"/>
              <a:gd name="connsiteY4" fmla="*/ 68126 h 231412"/>
              <a:gd name="connsiteX5" fmla="*/ 1812471 w 1835451"/>
              <a:gd name="connsiteY5" fmla="*/ 182426 h 231412"/>
              <a:gd name="connsiteX6" fmla="*/ 1812471 w 1835451"/>
              <a:gd name="connsiteY6" fmla="*/ 231412 h 231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35451" h="231412">
                <a:moveTo>
                  <a:pt x="0" y="198754"/>
                </a:moveTo>
                <a:cubicBezTo>
                  <a:pt x="74839" y="156572"/>
                  <a:pt x="149679" y="114390"/>
                  <a:pt x="261257" y="84454"/>
                </a:cubicBezTo>
                <a:cubicBezTo>
                  <a:pt x="372835" y="54518"/>
                  <a:pt x="530678" y="32747"/>
                  <a:pt x="669471" y="19140"/>
                </a:cubicBezTo>
                <a:cubicBezTo>
                  <a:pt x="808264" y="5533"/>
                  <a:pt x="955221" y="-5352"/>
                  <a:pt x="1094014" y="2812"/>
                </a:cubicBezTo>
                <a:cubicBezTo>
                  <a:pt x="1232807" y="10976"/>
                  <a:pt x="1382485" y="38190"/>
                  <a:pt x="1502228" y="68126"/>
                </a:cubicBezTo>
                <a:cubicBezTo>
                  <a:pt x="1621971" y="98062"/>
                  <a:pt x="1760764" y="155212"/>
                  <a:pt x="1812471" y="182426"/>
                </a:cubicBezTo>
                <a:cubicBezTo>
                  <a:pt x="1864178" y="209640"/>
                  <a:pt x="1812471" y="231412"/>
                  <a:pt x="1812471" y="231412"/>
                </a:cubicBezTo>
              </a:path>
            </a:pathLst>
          </a:custGeom>
          <a:noFill/>
          <a:ln w="381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1" name="Прямая соединительная линия 10"/>
          <p:cNvCxnSpPr>
            <a:stCxn id="7" idx="2"/>
          </p:cNvCxnSpPr>
          <p:nvPr/>
        </p:nvCxnSpPr>
        <p:spPr>
          <a:xfrm>
            <a:off x="1502721" y="4082425"/>
            <a:ext cx="44943" cy="10141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2137603" y="4116535"/>
            <a:ext cx="44943" cy="10141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Полилиния 56"/>
          <p:cNvSpPr/>
          <p:nvPr/>
        </p:nvSpPr>
        <p:spPr>
          <a:xfrm>
            <a:off x="1530436" y="5076137"/>
            <a:ext cx="663340" cy="162415"/>
          </a:xfrm>
          <a:custGeom>
            <a:avLst/>
            <a:gdLst>
              <a:gd name="connsiteX0" fmla="*/ 0 w 663340"/>
              <a:gd name="connsiteY0" fmla="*/ 0 h 162415"/>
              <a:gd name="connsiteX1" fmla="*/ 179615 w 663340"/>
              <a:gd name="connsiteY1" fmla="*/ 146957 h 162415"/>
              <a:gd name="connsiteX2" fmla="*/ 408215 w 663340"/>
              <a:gd name="connsiteY2" fmla="*/ 146957 h 162415"/>
              <a:gd name="connsiteX3" fmla="*/ 653143 w 663340"/>
              <a:gd name="connsiteY3" fmla="*/ 48986 h 162415"/>
              <a:gd name="connsiteX4" fmla="*/ 620486 w 663340"/>
              <a:gd name="connsiteY4" fmla="*/ 48986 h 162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3340" h="162415">
                <a:moveTo>
                  <a:pt x="0" y="0"/>
                </a:moveTo>
                <a:cubicBezTo>
                  <a:pt x="55789" y="61232"/>
                  <a:pt x="111579" y="122464"/>
                  <a:pt x="179615" y="146957"/>
                </a:cubicBezTo>
                <a:cubicBezTo>
                  <a:pt x="247651" y="171450"/>
                  <a:pt x="329294" y="163285"/>
                  <a:pt x="408215" y="146957"/>
                </a:cubicBezTo>
                <a:cubicBezTo>
                  <a:pt x="487136" y="130629"/>
                  <a:pt x="617765" y="65315"/>
                  <a:pt x="653143" y="48986"/>
                </a:cubicBezTo>
                <a:cubicBezTo>
                  <a:pt x="688522" y="32658"/>
                  <a:pt x="620486" y="48986"/>
                  <a:pt x="620486" y="48986"/>
                </a:cubicBez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9" name="Полилиния 58"/>
          <p:cNvSpPr/>
          <p:nvPr/>
        </p:nvSpPr>
        <p:spPr>
          <a:xfrm>
            <a:off x="1502721" y="4082425"/>
            <a:ext cx="663340" cy="162415"/>
          </a:xfrm>
          <a:custGeom>
            <a:avLst/>
            <a:gdLst>
              <a:gd name="connsiteX0" fmla="*/ 0 w 663340"/>
              <a:gd name="connsiteY0" fmla="*/ 0 h 162415"/>
              <a:gd name="connsiteX1" fmla="*/ 179615 w 663340"/>
              <a:gd name="connsiteY1" fmla="*/ 146957 h 162415"/>
              <a:gd name="connsiteX2" fmla="*/ 408215 w 663340"/>
              <a:gd name="connsiteY2" fmla="*/ 146957 h 162415"/>
              <a:gd name="connsiteX3" fmla="*/ 653143 w 663340"/>
              <a:gd name="connsiteY3" fmla="*/ 48986 h 162415"/>
              <a:gd name="connsiteX4" fmla="*/ 620486 w 663340"/>
              <a:gd name="connsiteY4" fmla="*/ 48986 h 162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3340" h="162415">
                <a:moveTo>
                  <a:pt x="0" y="0"/>
                </a:moveTo>
                <a:cubicBezTo>
                  <a:pt x="55789" y="61232"/>
                  <a:pt x="111579" y="122464"/>
                  <a:pt x="179615" y="146957"/>
                </a:cubicBezTo>
                <a:cubicBezTo>
                  <a:pt x="247651" y="171450"/>
                  <a:pt x="329294" y="163285"/>
                  <a:pt x="408215" y="146957"/>
                </a:cubicBezTo>
                <a:cubicBezTo>
                  <a:pt x="487136" y="130629"/>
                  <a:pt x="617765" y="65315"/>
                  <a:pt x="653143" y="48986"/>
                </a:cubicBezTo>
                <a:cubicBezTo>
                  <a:pt x="688522" y="32658"/>
                  <a:pt x="620486" y="48986"/>
                  <a:pt x="620486" y="48986"/>
                </a:cubicBez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олилиния 17"/>
          <p:cNvSpPr/>
          <p:nvPr/>
        </p:nvSpPr>
        <p:spPr>
          <a:xfrm>
            <a:off x="1534886" y="4919713"/>
            <a:ext cx="685800" cy="179245"/>
          </a:xfrm>
          <a:custGeom>
            <a:avLst/>
            <a:gdLst>
              <a:gd name="connsiteX0" fmla="*/ 0 w 685800"/>
              <a:gd name="connsiteY0" fmla="*/ 142144 h 179245"/>
              <a:gd name="connsiteX1" fmla="*/ 130628 w 685800"/>
              <a:gd name="connsiteY1" fmla="*/ 27844 h 179245"/>
              <a:gd name="connsiteX2" fmla="*/ 326571 w 685800"/>
              <a:gd name="connsiteY2" fmla="*/ 11516 h 179245"/>
              <a:gd name="connsiteX3" fmla="*/ 506185 w 685800"/>
              <a:gd name="connsiteY3" fmla="*/ 11516 h 179245"/>
              <a:gd name="connsiteX4" fmla="*/ 653143 w 685800"/>
              <a:gd name="connsiteY4" fmla="*/ 158473 h 179245"/>
              <a:gd name="connsiteX5" fmla="*/ 685800 w 685800"/>
              <a:gd name="connsiteY5" fmla="*/ 174801 h 17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5800" h="179245">
                <a:moveTo>
                  <a:pt x="0" y="142144"/>
                </a:moveTo>
                <a:cubicBezTo>
                  <a:pt x="38100" y="95879"/>
                  <a:pt x="76200" y="49615"/>
                  <a:pt x="130628" y="27844"/>
                </a:cubicBezTo>
                <a:cubicBezTo>
                  <a:pt x="185057" y="6073"/>
                  <a:pt x="263978" y="14237"/>
                  <a:pt x="326571" y="11516"/>
                </a:cubicBezTo>
                <a:cubicBezTo>
                  <a:pt x="389164" y="8795"/>
                  <a:pt x="451756" y="-12977"/>
                  <a:pt x="506185" y="11516"/>
                </a:cubicBezTo>
                <a:cubicBezTo>
                  <a:pt x="560614" y="36009"/>
                  <a:pt x="623207" y="131259"/>
                  <a:pt x="653143" y="158473"/>
                </a:cubicBezTo>
                <a:cubicBezTo>
                  <a:pt x="683079" y="185687"/>
                  <a:pt x="684439" y="180244"/>
                  <a:pt x="685800" y="174801"/>
                </a:cubicBezTo>
              </a:path>
            </a:pathLst>
          </a:custGeom>
          <a:noFill/>
          <a:ln w="381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179512" y="5515545"/>
            <a:ext cx="237626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1156859" y="4912411"/>
            <a:ext cx="2376264" cy="0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1131382" y="4386539"/>
            <a:ext cx="237626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226139" y="6029527"/>
            <a:ext cx="237626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олилиния 26"/>
          <p:cNvSpPr/>
          <p:nvPr/>
        </p:nvSpPr>
        <p:spPr>
          <a:xfrm>
            <a:off x="1495590" y="3979457"/>
            <a:ext cx="664484" cy="150614"/>
          </a:xfrm>
          <a:custGeom>
            <a:avLst/>
            <a:gdLst>
              <a:gd name="connsiteX0" fmla="*/ 0 w 686404"/>
              <a:gd name="connsiteY0" fmla="*/ 179679 h 239890"/>
              <a:gd name="connsiteX1" fmla="*/ 212271 w 686404"/>
              <a:gd name="connsiteY1" fmla="*/ 32722 h 239890"/>
              <a:gd name="connsiteX2" fmla="*/ 440871 w 686404"/>
              <a:gd name="connsiteY2" fmla="*/ 16393 h 239890"/>
              <a:gd name="connsiteX3" fmla="*/ 669471 w 686404"/>
              <a:gd name="connsiteY3" fmla="*/ 228665 h 239890"/>
              <a:gd name="connsiteX4" fmla="*/ 669471 w 686404"/>
              <a:gd name="connsiteY4" fmla="*/ 212336 h 239890"/>
              <a:gd name="connsiteX5" fmla="*/ 669471 w 686404"/>
              <a:gd name="connsiteY5" fmla="*/ 212336 h 239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6404" h="239890">
                <a:moveTo>
                  <a:pt x="0" y="179679"/>
                </a:moveTo>
                <a:cubicBezTo>
                  <a:pt x="69396" y="119807"/>
                  <a:pt x="138793" y="59936"/>
                  <a:pt x="212271" y="32722"/>
                </a:cubicBezTo>
                <a:cubicBezTo>
                  <a:pt x="285749" y="5508"/>
                  <a:pt x="364671" y="-16264"/>
                  <a:pt x="440871" y="16393"/>
                </a:cubicBezTo>
                <a:cubicBezTo>
                  <a:pt x="517071" y="49050"/>
                  <a:pt x="631371" y="196008"/>
                  <a:pt x="669471" y="228665"/>
                </a:cubicBezTo>
                <a:cubicBezTo>
                  <a:pt x="707571" y="261322"/>
                  <a:pt x="669471" y="212336"/>
                  <a:pt x="669471" y="212336"/>
                </a:cubicBezTo>
                <a:lnTo>
                  <a:pt x="669471" y="212336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V="1">
            <a:off x="179512" y="4386539"/>
            <a:ext cx="951870" cy="112900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V="1">
            <a:off x="226631" y="4901195"/>
            <a:ext cx="951870" cy="1129006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V="1">
            <a:off x="2540639" y="4395344"/>
            <a:ext cx="951870" cy="112900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V="1">
            <a:off x="2578697" y="4890205"/>
            <a:ext cx="951870" cy="112900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3505090" y="4397869"/>
            <a:ext cx="25477" cy="52184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2555776" y="5515545"/>
            <a:ext cx="25477" cy="52184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>
            <a:off x="179512" y="5517232"/>
            <a:ext cx="25477" cy="52184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1165762" y="4379351"/>
            <a:ext cx="25477" cy="521844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427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5" dur="3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5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41 -0.00347 L -0.1243 -0.00347 C -0.16267 -0.00347 -0.20902 -0.01528 -0.20902 -0.02431 L -0.20902 -0.04306 " pathEditMode="relative" rAng="0" ptsTypes="FfFF">
                                      <p:cBhvr>
                                        <p:cTn id="19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90" y="-1991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5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22222E-6 L -0.10451 -2.22222E-6 C -0.15156 -2.22222E-6 -0.20902 -0.01088 -0.20902 -0.01967 L -0.20902 -0.03912 " pathEditMode="relative" rAng="0" ptsTypes="FfFF">
                                      <p:cBhvr>
                                        <p:cTn id="19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51" y="-1968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-0.10885 -4.44444E-6 C -0.15763 -4.44444E-6 -0.21753 -0.01273 -0.21753 -0.02268 L -0.21753 -0.04537 " pathEditMode="relative" rAng="0" ptsTypes="FfFF">
                                      <p:cBhvr>
                                        <p:cTn id="19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85" y="-2269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-0.1066 -4.81481E-6 C -0.15434 -4.81481E-6 -0.2125 -0.01296 -0.2125 -0.02291 L -0.2125 -0.04537 " pathEditMode="relative" rAng="0" ptsTypes="FfFF">
                                      <p:cBhvr>
                                        <p:cTn id="19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25" y="-2269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5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7037E-7 L -0.10955 3.7037E-7 C -0.15851 3.7037E-7 -0.21841 -0.0125 -0.21841 -0.02245 L -0.21841 -0.04421 " pathEditMode="relative" rAng="0" ptsTypes="FfFF">
                                      <p:cBhvr>
                                        <p:cTn id="19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20" y="-2222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5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6 -0.00325 L -0.11302 -0.00325 C -0.16077 -0.00325 -0.21927 -0.01227 -0.21927 -0.01899 L -0.21927 -0.03473 " pathEditMode="relative" rAng="0" ptsTypes="FfFF">
                                      <p:cBhvr>
                                        <p:cTn id="200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42" y="-1574"/>
                                    </p:animMotion>
                                  </p:childTnLst>
                                </p:cTn>
                              </p:par>
                              <p:par>
                                <p:cTn id="201" presetID="5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0.00023 L -0.11076 -0.00023 C -0.16059 -0.00023 -0.22152 -0.00625 -0.22152 -0.01088 L -0.22152 -0.02107 " pathEditMode="relative" rAng="0" ptsTypes="FfFF">
                                      <p:cBhvr>
                                        <p:cTn id="202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76" y="-1042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85185E-6 L -0.22014 -0.03449 " pathEditMode="relative" rAng="0" ptsTypes="AA">
                                      <p:cBhvr>
                                        <p:cTn id="204" dur="2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7" y="-1736"/>
                                    </p:animMotion>
                                  </p:childTnLst>
                                </p:cTn>
                              </p:par>
                              <p:par>
                                <p:cTn id="2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33333E-6 L -0.21823 -0.02639 " pathEditMode="relative" rAng="0" ptsTypes="AA">
                                      <p:cBhvr>
                                        <p:cTn id="209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20" y="-1319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1065 L -0.22413 -0.01158 " pathEditMode="relative" rAng="0" ptsTypes="AA">
                                      <p:cBhvr>
                                        <p:cTn id="2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16" y="-46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-0.01181 -0.13403 " pathEditMode="relative" rAng="0" ptsTypes="AA">
                                      <p:cBhvr>
                                        <p:cTn id="21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" y="-6713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7 L -0.01181 -0.13403 " pathEditMode="relative" rAng="0" ptsTypes="AA">
                                      <p:cBhvr>
                                        <p:cTn id="2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" y="-6713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81481E-6 L -0.01632 -0.13588 " pathEditMode="relative" rAng="0" ptsTypes="AA">
                                      <p:cBhvr>
                                        <p:cTn id="2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6" y="-6806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96296E-6 L -0.0158 -0.13194 " pathEditMode="relative" rAng="0" ptsTypes="AA">
                                      <p:cBhvr>
                                        <p:cTn id="2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" y="-6597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96296E-6 L 0.25434 -0.00115 " pathEditMode="relative" rAng="0" ptsTypes="AA">
                                      <p:cBhvr>
                                        <p:cTn id="2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08" y="-69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07407E-6 L 0.25591 0.0044 " pathEditMode="relative" rAng="0" ptsTypes="AA">
                                      <p:cBhvr>
                                        <p:cTn id="22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95" y="208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7037E-6 L 0.25295 0.00324 " pathEditMode="relative" rAng="0" ptsTypes="AA">
                                      <p:cBhvr>
                                        <p:cTn id="22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39" y="162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33333E-6 L 0.25694 -3.33333E-6 " pathEditMode="relative" rAng="0" ptsTypes="AA">
                                      <p:cBhvr>
                                        <p:cTn id="23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47" y="0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07407E-6 L 0.25521 0.0007 " pathEditMode="relative" rAng="0" ptsTypes="AA">
                                      <p:cBhvr>
                                        <p:cTn id="2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0" y="23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L 0.25226 0.01875 " pathEditMode="relative" rAng="0" ptsTypes="AA">
                                      <p:cBhvr>
                                        <p:cTn id="234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4" y="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7" grpId="0" animBg="1"/>
      <p:bldP spid="40" grpId="0" animBg="1"/>
      <p:bldP spid="40" grpId="1" animBg="1"/>
      <p:bldP spid="46" grpId="0" animBg="1"/>
      <p:bldP spid="48" grpId="0" animBg="1"/>
      <p:bldP spid="49" grpId="0" animBg="1"/>
      <p:bldP spid="2051" grpId="0" animBg="1"/>
      <p:bldP spid="2051" grpId="1" animBg="1"/>
      <p:bldP spid="2053" grpId="0" animBg="1"/>
      <p:bldP spid="2053" grpId="1" animBg="1"/>
      <p:bldP spid="71" grpId="0" animBg="1"/>
      <p:bldP spid="71" grpId="1" animBg="1"/>
      <p:bldP spid="2" grpId="0" animBg="1"/>
      <p:bldP spid="2" grpId="1" animBg="1"/>
      <p:bldP spid="7" grpId="0" animBg="1"/>
      <p:bldP spid="7" grpId="1" animBg="1"/>
      <p:bldP spid="9" grpId="0" animBg="1"/>
      <p:bldP spid="9" grpId="1" animBg="1"/>
      <p:bldP spid="57" grpId="0" animBg="1"/>
      <p:bldP spid="57" grpId="1" animBg="1"/>
      <p:bldP spid="59" grpId="0" animBg="1"/>
      <p:bldP spid="59" grpId="1" animBg="1"/>
      <p:bldP spid="18" grpId="0" animBg="1"/>
      <p:bldP spid="18" grpId="1" animBg="1"/>
      <p:bldP spid="27" grpId="0" animBg="1"/>
      <p:bldP spid="2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 flipH="1">
            <a:off x="534264" y="419197"/>
            <a:ext cx="1404156" cy="1387271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1941064" y="419197"/>
            <a:ext cx="1406186" cy="1368152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олилиния 8"/>
          <p:cNvSpPr/>
          <p:nvPr/>
        </p:nvSpPr>
        <p:spPr>
          <a:xfrm>
            <a:off x="683568" y="1436788"/>
            <a:ext cx="2659008" cy="369679"/>
          </a:xfrm>
          <a:custGeom>
            <a:avLst/>
            <a:gdLst>
              <a:gd name="connsiteX0" fmla="*/ 0 w 2450253"/>
              <a:gd name="connsiteY0" fmla="*/ 268837 h 315222"/>
              <a:gd name="connsiteX1" fmla="*/ 777240 w 2450253"/>
              <a:gd name="connsiteY1" fmla="*/ 40237 h 315222"/>
              <a:gd name="connsiteX2" fmla="*/ 1615440 w 2450253"/>
              <a:gd name="connsiteY2" fmla="*/ 24997 h 315222"/>
              <a:gd name="connsiteX3" fmla="*/ 2392680 w 2450253"/>
              <a:gd name="connsiteY3" fmla="*/ 299317 h 315222"/>
              <a:gd name="connsiteX4" fmla="*/ 2392680 w 2450253"/>
              <a:gd name="connsiteY4" fmla="*/ 284077 h 315222"/>
              <a:gd name="connsiteX5" fmla="*/ 2392680 w 2450253"/>
              <a:gd name="connsiteY5" fmla="*/ 284077 h 315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50253" h="315222">
                <a:moveTo>
                  <a:pt x="0" y="268837"/>
                </a:moveTo>
                <a:cubicBezTo>
                  <a:pt x="254000" y="174857"/>
                  <a:pt x="508000" y="80877"/>
                  <a:pt x="777240" y="40237"/>
                </a:cubicBezTo>
                <a:cubicBezTo>
                  <a:pt x="1046480" y="-403"/>
                  <a:pt x="1346200" y="-18183"/>
                  <a:pt x="1615440" y="24997"/>
                </a:cubicBezTo>
                <a:cubicBezTo>
                  <a:pt x="1884680" y="68177"/>
                  <a:pt x="2263140" y="256137"/>
                  <a:pt x="2392680" y="299317"/>
                </a:cubicBezTo>
                <a:cubicBezTo>
                  <a:pt x="2522220" y="342497"/>
                  <a:pt x="2392680" y="284077"/>
                  <a:pt x="2392680" y="284077"/>
                </a:cubicBezTo>
                <a:lnTo>
                  <a:pt x="2392680" y="284077"/>
                </a:lnTo>
              </a:path>
            </a:pathLst>
          </a:cu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H="1">
            <a:off x="683568" y="2696540"/>
            <a:ext cx="776730" cy="108012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460298" y="2708920"/>
            <a:ext cx="758728" cy="108012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олилиния 19"/>
          <p:cNvSpPr/>
          <p:nvPr/>
        </p:nvSpPr>
        <p:spPr>
          <a:xfrm>
            <a:off x="701040" y="3764280"/>
            <a:ext cx="1550973" cy="309416"/>
          </a:xfrm>
          <a:custGeom>
            <a:avLst/>
            <a:gdLst>
              <a:gd name="connsiteX0" fmla="*/ 0 w 1550973"/>
              <a:gd name="connsiteY0" fmla="*/ 0 h 309416"/>
              <a:gd name="connsiteX1" fmla="*/ 396240 w 1550973"/>
              <a:gd name="connsiteY1" fmla="*/ 259080 h 309416"/>
              <a:gd name="connsiteX2" fmla="*/ 1021080 w 1550973"/>
              <a:gd name="connsiteY2" fmla="*/ 289560 h 309416"/>
              <a:gd name="connsiteX3" fmla="*/ 1508760 w 1550973"/>
              <a:gd name="connsiteY3" fmla="*/ 30480 h 309416"/>
              <a:gd name="connsiteX4" fmla="*/ 1493520 w 1550973"/>
              <a:gd name="connsiteY4" fmla="*/ 30480 h 309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0973" h="309416">
                <a:moveTo>
                  <a:pt x="0" y="0"/>
                </a:moveTo>
                <a:cubicBezTo>
                  <a:pt x="113030" y="105410"/>
                  <a:pt x="226060" y="210820"/>
                  <a:pt x="396240" y="259080"/>
                </a:cubicBezTo>
                <a:cubicBezTo>
                  <a:pt x="566420" y="307340"/>
                  <a:pt x="835660" y="327660"/>
                  <a:pt x="1021080" y="289560"/>
                </a:cubicBezTo>
                <a:cubicBezTo>
                  <a:pt x="1206500" y="251460"/>
                  <a:pt x="1430020" y="73660"/>
                  <a:pt x="1508760" y="30480"/>
                </a:cubicBezTo>
                <a:cubicBezTo>
                  <a:pt x="1587500" y="-12700"/>
                  <a:pt x="1540510" y="8890"/>
                  <a:pt x="1493520" y="30480"/>
                </a:cubicBezTo>
              </a:path>
            </a:pathLst>
          </a:cu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 flipV="1">
            <a:off x="701040" y="3492624"/>
            <a:ext cx="1550973" cy="271656"/>
          </a:xfrm>
          <a:custGeom>
            <a:avLst/>
            <a:gdLst>
              <a:gd name="connsiteX0" fmla="*/ 0 w 1550973"/>
              <a:gd name="connsiteY0" fmla="*/ 0 h 309416"/>
              <a:gd name="connsiteX1" fmla="*/ 396240 w 1550973"/>
              <a:gd name="connsiteY1" fmla="*/ 259080 h 309416"/>
              <a:gd name="connsiteX2" fmla="*/ 1021080 w 1550973"/>
              <a:gd name="connsiteY2" fmla="*/ 289560 h 309416"/>
              <a:gd name="connsiteX3" fmla="*/ 1508760 w 1550973"/>
              <a:gd name="connsiteY3" fmla="*/ 30480 h 309416"/>
              <a:gd name="connsiteX4" fmla="*/ 1493520 w 1550973"/>
              <a:gd name="connsiteY4" fmla="*/ 30480 h 309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0973" h="309416">
                <a:moveTo>
                  <a:pt x="0" y="0"/>
                </a:moveTo>
                <a:cubicBezTo>
                  <a:pt x="113030" y="105410"/>
                  <a:pt x="226060" y="210820"/>
                  <a:pt x="396240" y="259080"/>
                </a:cubicBezTo>
                <a:cubicBezTo>
                  <a:pt x="566420" y="307340"/>
                  <a:pt x="835660" y="327660"/>
                  <a:pt x="1021080" y="289560"/>
                </a:cubicBezTo>
                <a:cubicBezTo>
                  <a:pt x="1206500" y="251460"/>
                  <a:pt x="1430020" y="73660"/>
                  <a:pt x="1508760" y="30480"/>
                </a:cubicBezTo>
                <a:cubicBezTo>
                  <a:pt x="1587500" y="-12700"/>
                  <a:pt x="1540510" y="8890"/>
                  <a:pt x="1493520" y="30480"/>
                </a:cubicBezTo>
              </a:path>
            </a:pathLst>
          </a:cu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лок-схема: магнитный диск 21"/>
          <p:cNvSpPr/>
          <p:nvPr/>
        </p:nvSpPr>
        <p:spPr>
          <a:xfrm>
            <a:off x="3131840" y="2057472"/>
            <a:ext cx="1944830" cy="2016224"/>
          </a:xfrm>
          <a:prstGeom prst="flowChartMagneticDisk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</a:p>
        </p:txBody>
      </p:sp>
      <p:sp>
        <p:nvSpPr>
          <p:cNvPr id="26" name="Полилиния 25"/>
          <p:cNvSpPr/>
          <p:nvPr/>
        </p:nvSpPr>
        <p:spPr>
          <a:xfrm>
            <a:off x="3139440" y="3356992"/>
            <a:ext cx="1950720" cy="300608"/>
          </a:xfrm>
          <a:custGeom>
            <a:avLst/>
            <a:gdLst>
              <a:gd name="connsiteX0" fmla="*/ 0 w 1950720"/>
              <a:gd name="connsiteY0" fmla="*/ 160866 h 176106"/>
              <a:gd name="connsiteX1" fmla="*/ 518160 w 1950720"/>
              <a:gd name="connsiteY1" fmla="*/ 38946 h 176106"/>
              <a:gd name="connsiteX2" fmla="*/ 1188720 w 1950720"/>
              <a:gd name="connsiteY2" fmla="*/ 8466 h 176106"/>
              <a:gd name="connsiteX3" fmla="*/ 1950720 w 1950720"/>
              <a:gd name="connsiteY3" fmla="*/ 176106 h 176106"/>
              <a:gd name="connsiteX4" fmla="*/ 1950720 w 1950720"/>
              <a:gd name="connsiteY4" fmla="*/ 176106 h 176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0720" h="176106">
                <a:moveTo>
                  <a:pt x="0" y="160866"/>
                </a:moveTo>
                <a:cubicBezTo>
                  <a:pt x="160020" y="112606"/>
                  <a:pt x="320040" y="64346"/>
                  <a:pt x="518160" y="38946"/>
                </a:cubicBezTo>
                <a:cubicBezTo>
                  <a:pt x="716280" y="13546"/>
                  <a:pt x="949960" y="-14394"/>
                  <a:pt x="1188720" y="8466"/>
                </a:cubicBezTo>
                <a:cubicBezTo>
                  <a:pt x="1427480" y="31326"/>
                  <a:pt x="1950720" y="176106"/>
                  <a:pt x="1950720" y="176106"/>
                </a:cubicBezTo>
                <a:lnTo>
                  <a:pt x="1950720" y="176106"/>
                </a:ln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6156176" y="2057472"/>
            <a:ext cx="1728192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6156176" y="116632"/>
            <a:ext cx="864096" cy="194084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7020272" y="95668"/>
            <a:ext cx="999728" cy="194084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7020272" y="116632"/>
            <a:ext cx="360040" cy="237626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 flipV="1">
            <a:off x="6156176" y="2036508"/>
            <a:ext cx="1224136" cy="456388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7380312" y="2036508"/>
            <a:ext cx="639688" cy="456388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6012160" y="3356992"/>
            <a:ext cx="0" cy="561996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8012360" y="3373564"/>
            <a:ext cx="0" cy="561996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Полилиния 50"/>
          <p:cNvSpPr/>
          <p:nvPr/>
        </p:nvSpPr>
        <p:spPr>
          <a:xfrm>
            <a:off x="6012160" y="3918988"/>
            <a:ext cx="2025498" cy="272073"/>
          </a:xfrm>
          <a:custGeom>
            <a:avLst/>
            <a:gdLst>
              <a:gd name="connsiteX0" fmla="*/ 0 w 2017858"/>
              <a:gd name="connsiteY0" fmla="*/ 0 h 350581"/>
              <a:gd name="connsiteX1" fmla="*/ 381000 w 2017858"/>
              <a:gd name="connsiteY1" fmla="*/ 213360 h 350581"/>
              <a:gd name="connsiteX2" fmla="*/ 990600 w 2017858"/>
              <a:gd name="connsiteY2" fmla="*/ 350520 h 350581"/>
              <a:gd name="connsiteX3" fmla="*/ 1645920 w 2017858"/>
              <a:gd name="connsiteY3" fmla="*/ 228600 h 350581"/>
              <a:gd name="connsiteX4" fmla="*/ 1996440 w 2017858"/>
              <a:gd name="connsiteY4" fmla="*/ 60960 h 350581"/>
              <a:gd name="connsiteX5" fmla="*/ 1981200 w 2017858"/>
              <a:gd name="connsiteY5" fmla="*/ 30480 h 350581"/>
              <a:gd name="connsiteX6" fmla="*/ 1981200 w 2017858"/>
              <a:gd name="connsiteY6" fmla="*/ 30480 h 350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17858" h="350581">
                <a:moveTo>
                  <a:pt x="0" y="0"/>
                </a:moveTo>
                <a:cubicBezTo>
                  <a:pt x="107950" y="77470"/>
                  <a:pt x="215900" y="154940"/>
                  <a:pt x="381000" y="213360"/>
                </a:cubicBezTo>
                <a:cubicBezTo>
                  <a:pt x="546100" y="271780"/>
                  <a:pt x="779780" y="347980"/>
                  <a:pt x="990600" y="350520"/>
                </a:cubicBezTo>
                <a:cubicBezTo>
                  <a:pt x="1201420" y="353060"/>
                  <a:pt x="1478280" y="276860"/>
                  <a:pt x="1645920" y="228600"/>
                </a:cubicBezTo>
                <a:cubicBezTo>
                  <a:pt x="1813560" y="180340"/>
                  <a:pt x="1940560" y="93980"/>
                  <a:pt x="1996440" y="60960"/>
                </a:cubicBezTo>
                <a:cubicBezTo>
                  <a:pt x="2052320" y="27940"/>
                  <a:pt x="1981200" y="30480"/>
                  <a:pt x="1981200" y="30480"/>
                </a:cubicBezTo>
                <a:lnTo>
                  <a:pt x="1981200" y="30480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олилиния 51"/>
          <p:cNvSpPr/>
          <p:nvPr/>
        </p:nvSpPr>
        <p:spPr>
          <a:xfrm flipV="1">
            <a:off x="5986862" y="3705567"/>
            <a:ext cx="2025498" cy="213421"/>
          </a:xfrm>
          <a:custGeom>
            <a:avLst/>
            <a:gdLst>
              <a:gd name="connsiteX0" fmla="*/ 0 w 2017858"/>
              <a:gd name="connsiteY0" fmla="*/ 0 h 350581"/>
              <a:gd name="connsiteX1" fmla="*/ 381000 w 2017858"/>
              <a:gd name="connsiteY1" fmla="*/ 213360 h 350581"/>
              <a:gd name="connsiteX2" fmla="*/ 990600 w 2017858"/>
              <a:gd name="connsiteY2" fmla="*/ 350520 h 350581"/>
              <a:gd name="connsiteX3" fmla="*/ 1645920 w 2017858"/>
              <a:gd name="connsiteY3" fmla="*/ 228600 h 350581"/>
              <a:gd name="connsiteX4" fmla="*/ 1996440 w 2017858"/>
              <a:gd name="connsiteY4" fmla="*/ 60960 h 350581"/>
              <a:gd name="connsiteX5" fmla="*/ 1981200 w 2017858"/>
              <a:gd name="connsiteY5" fmla="*/ 30480 h 350581"/>
              <a:gd name="connsiteX6" fmla="*/ 1981200 w 2017858"/>
              <a:gd name="connsiteY6" fmla="*/ 30480 h 350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17858" h="350581">
                <a:moveTo>
                  <a:pt x="0" y="0"/>
                </a:moveTo>
                <a:cubicBezTo>
                  <a:pt x="107950" y="77470"/>
                  <a:pt x="215900" y="154940"/>
                  <a:pt x="381000" y="213360"/>
                </a:cubicBezTo>
                <a:cubicBezTo>
                  <a:pt x="546100" y="271780"/>
                  <a:pt x="779780" y="347980"/>
                  <a:pt x="990600" y="350520"/>
                </a:cubicBezTo>
                <a:cubicBezTo>
                  <a:pt x="1201420" y="353060"/>
                  <a:pt x="1478280" y="276860"/>
                  <a:pt x="1645920" y="228600"/>
                </a:cubicBezTo>
                <a:cubicBezTo>
                  <a:pt x="1813560" y="180340"/>
                  <a:pt x="1940560" y="93980"/>
                  <a:pt x="1996440" y="60960"/>
                </a:cubicBezTo>
                <a:cubicBezTo>
                  <a:pt x="2052320" y="27940"/>
                  <a:pt x="1981200" y="30480"/>
                  <a:pt x="1981200" y="30480"/>
                </a:cubicBezTo>
                <a:lnTo>
                  <a:pt x="1981200" y="30480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олилиния 52"/>
          <p:cNvSpPr/>
          <p:nvPr/>
        </p:nvSpPr>
        <p:spPr>
          <a:xfrm flipV="1">
            <a:off x="5987624" y="3055233"/>
            <a:ext cx="2025498" cy="336628"/>
          </a:xfrm>
          <a:custGeom>
            <a:avLst/>
            <a:gdLst>
              <a:gd name="connsiteX0" fmla="*/ 0 w 2017858"/>
              <a:gd name="connsiteY0" fmla="*/ 0 h 350581"/>
              <a:gd name="connsiteX1" fmla="*/ 381000 w 2017858"/>
              <a:gd name="connsiteY1" fmla="*/ 213360 h 350581"/>
              <a:gd name="connsiteX2" fmla="*/ 990600 w 2017858"/>
              <a:gd name="connsiteY2" fmla="*/ 350520 h 350581"/>
              <a:gd name="connsiteX3" fmla="*/ 1645920 w 2017858"/>
              <a:gd name="connsiteY3" fmla="*/ 228600 h 350581"/>
              <a:gd name="connsiteX4" fmla="*/ 1996440 w 2017858"/>
              <a:gd name="connsiteY4" fmla="*/ 60960 h 350581"/>
              <a:gd name="connsiteX5" fmla="*/ 1981200 w 2017858"/>
              <a:gd name="connsiteY5" fmla="*/ 30480 h 350581"/>
              <a:gd name="connsiteX6" fmla="*/ 1981200 w 2017858"/>
              <a:gd name="connsiteY6" fmla="*/ 30480 h 350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17858" h="350581">
                <a:moveTo>
                  <a:pt x="0" y="0"/>
                </a:moveTo>
                <a:cubicBezTo>
                  <a:pt x="107950" y="77470"/>
                  <a:pt x="215900" y="154940"/>
                  <a:pt x="381000" y="213360"/>
                </a:cubicBezTo>
                <a:cubicBezTo>
                  <a:pt x="546100" y="271780"/>
                  <a:pt x="779780" y="347980"/>
                  <a:pt x="990600" y="350520"/>
                </a:cubicBezTo>
                <a:cubicBezTo>
                  <a:pt x="1201420" y="353060"/>
                  <a:pt x="1478280" y="276860"/>
                  <a:pt x="1645920" y="228600"/>
                </a:cubicBezTo>
                <a:cubicBezTo>
                  <a:pt x="1813560" y="180340"/>
                  <a:pt x="1940560" y="93980"/>
                  <a:pt x="1996440" y="60960"/>
                </a:cubicBezTo>
                <a:cubicBezTo>
                  <a:pt x="2052320" y="27940"/>
                  <a:pt x="1981200" y="30480"/>
                  <a:pt x="1981200" y="30480"/>
                </a:cubicBezTo>
                <a:lnTo>
                  <a:pt x="1981200" y="30480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олилиния 53"/>
          <p:cNvSpPr/>
          <p:nvPr/>
        </p:nvSpPr>
        <p:spPr>
          <a:xfrm>
            <a:off x="5995852" y="3356379"/>
            <a:ext cx="2025498" cy="272073"/>
          </a:xfrm>
          <a:custGeom>
            <a:avLst/>
            <a:gdLst>
              <a:gd name="connsiteX0" fmla="*/ 0 w 2017858"/>
              <a:gd name="connsiteY0" fmla="*/ 0 h 350581"/>
              <a:gd name="connsiteX1" fmla="*/ 381000 w 2017858"/>
              <a:gd name="connsiteY1" fmla="*/ 213360 h 350581"/>
              <a:gd name="connsiteX2" fmla="*/ 990600 w 2017858"/>
              <a:gd name="connsiteY2" fmla="*/ 350520 h 350581"/>
              <a:gd name="connsiteX3" fmla="*/ 1645920 w 2017858"/>
              <a:gd name="connsiteY3" fmla="*/ 228600 h 350581"/>
              <a:gd name="connsiteX4" fmla="*/ 1996440 w 2017858"/>
              <a:gd name="connsiteY4" fmla="*/ 60960 h 350581"/>
              <a:gd name="connsiteX5" fmla="*/ 1981200 w 2017858"/>
              <a:gd name="connsiteY5" fmla="*/ 30480 h 350581"/>
              <a:gd name="connsiteX6" fmla="*/ 1981200 w 2017858"/>
              <a:gd name="connsiteY6" fmla="*/ 30480 h 350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17858" h="350581">
                <a:moveTo>
                  <a:pt x="0" y="0"/>
                </a:moveTo>
                <a:cubicBezTo>
                  <a:pt x="107950" y="77470"/>
                  <a:pt x="215900" y="154940"/>
                  <a:pt x="381000" y="213360"/>
                </a:cubicBezTo>
                <a:cubicBezTo>
                  <a:pt x="546100" y="271780"/>
                  <a:pt x="779780" y="347980"/>
                  <a:pt x="990600" y="350520"/>
                </a:cubicBezTo>
                <a:cubicBezTo>
                  <a:pt x="1201420" y="353060"/>
                  <a:pt x="1478280" y="276860"/>
                  <a:pt x="1645920" y="228600"/>
                </a:cubicBezTo>
                <a:cubicBezTo>
                  <a:pt x="1813560" y="180340"/>
                  <a:pt x="1940560" y="93980"/>
                  <a:pt x="1996440" y="60960"/>
                </a:cubicBezTo>
                <a:cubicBezTo>
                  <a:pt x="2052320" y="27940"/>
                  <a:pt x="1981200" y="30480"/>
                  <a:pt x="1981200" y="30480"/>
                </a:cubicBezTo>
                <a:lnTo>
                  <a:pt x="1981200" y="30480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392045" y="5772276"/>
            <a:ext cx="264956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1113275" y="4689140"/>
            <a:ext cx="264956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>
            <a:off x="1109043" y="4689140"/>
            <a:ext cx="265379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V="1">
            <a:off x="392045" y="4689140"/>
            <a:ext cx="695448" cy="108012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flipV="1">
            <a:off x="417827" y="5157192"/>
            <a:ext cx="695448" cy="108012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flipV="1">
            <a:off x="3041611" y="4692156"/>
            <a:ext cx="695448" cy="108012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flipV="1">
            <a:off x="3067393" y="5193196"/>
            <a:ext cx="695448" cy="108012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3771479" y="4689140"/>
            <a:ext cx="0" cy="504056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Блок-схема: магнитный диск 66"/>
          <p:cNvSpPr/>
          <p:nvPr/>
        </p:nvSpPr>
        <p:spPr>
          <a:xfrm>
            <a:off x="4283968" y="4437112"/>
            <a:ext cx="792702" cy="1587192"/>
          </a:xfrm>
          <a:prstGeom prst="flowChartMagneticDisk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олилиния 69"/>
          <p:cNvSpPr/>
          <p:nvPr/>
        </p:nvSpPr>
        <p:spPr>
          <a:xfrm>
            <a:off x="4267200" y="5467259"/>
            <a:ext cx="807720" cy="232501"/>
          </a:xfrm>
          <a:custGeom>
            <a:avLst/>
            <a:gdLst>
              <a:gd name="connsiteX0" fmla="*/ 0 w 807720"/>
              <a:gd name="connsiteY0" fmla="*/ 232501 h 232501"/>
              <a:gd name="connsiteX1" fmla="*/ 259080 w 807720"/>
              <a:gd name="connsiteY1" fmla="*/ 34381 h 232501"/>
              <a:gd name="connsiteX2" fmla="*/ 579120 w 807720"/>
              <a:gd name="connsiteY2" fmla="*/ 19141 h 232501"/>
              <a:gd name="connsiteX3" fmla="*/ 807720 w 807720"/>
              <a:gd name="connsiteY3" fmla="*/ 232501 h 232501"/>
              <a:gd name="connsiteX4" fmla="*/ 807720 w 807720"/>
              <a:gd name="connsiteY4" fmla="*/ 232501 h 232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7720" h="232501">
                <a:moveTo>
                  <a:pt x="0" y="232501"/>
                </a:moveTo>
                <a:cubicBezTo>
                  <a:pt x="81280" y="151221"/>
                  <a:pt x="162560" y="69941"/>
                  <a:pt x="259080" y="34381"/>
                </a:cubicBezTo>
                <a:cubicBezTo>
                  <a:pt x="355600" y="-1179"/>
                  <a:pt x="487680" y="-13879"/>
                  <a:pt x="579120" y="19141"/>
                </a:cubicBezTo>
                <a:cubicBezTo>
                  <a:pt x="670560" y="52161"/>
                  <a:pt x="807720" y="232501"/>
                  <a:pt x="807720" y="232501"/>
                </a:cubicBezTo>
                <a:lnTo>
                  <a:pt x="807720" y="232501"/>
                </a:ln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/>
          <p:cNvSpPr/>
          <p:nvPr/>
        </p:nvSpPr>
        <p:spPr>
          <a:xfrm>
            <a:off x="7321931" y="5317702"/>
            <a:ext cx="699419" cy="831108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6436305" y="4689140"/>
            <a:ext cx="699419" cy="831108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4" name="Прямая соединительная линия 73"/>
          <p:cNvCxnSpPr/>
          <p:nvPr/>
        </p:nvCxnSpPr>
        <p:spPr>
          <a:xfrm>
            <a:off x="7117953" y="4689140"/>
            <a:ext cx="895169" cy="628562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6418534" y="4692156"/>
            <a:ext cx="895169" cy="628562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7098833" y="5470102"/>
            <a:ext cx="895169" cy="628562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6436305" y="5523264"/>
            <a:ext cx="895169" cy="628562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6436305" y="4689140"/>
            <a:ext cx="681648" cy="3016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flipH="1">
            <a:off x="6418534" y="4689140"/>
            <a:ext cx="17771" cy="83412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Полилиния 81"/>
          <p:cNvSpPr/>
          <p:nvPr/>
        </p:nvSpPr>
        <p:spPr>
          <a:xfrm>
            <a:off x="548640" y="1801167"/>
            <a:ext cx="2830872" cy="378633"/>
          </a:xfrm>
          <a:custGeom>
            <a:avLst/>
            <a:gdLst>
              <a:gd name="connsiteX0" fmla="*/ 0 w 2830872"/>
              <a:gd name="connsiteY0" fmla="*/ 12393 h 378633"/>
              <a:gd name="connsiteX1" fmla="*/ 609600 w 2830872"/>
              <a:gd name="connsiteY1" fmla="*/ 286713 h 378633"/>
              <a:gd name="connsiteX2" fmla="*/ 1493520 w 2830872"/>
              <a:gd name="connsiteY2" fmla="*/ 378153 h 378633"/>
              <a:gd name="connsiteX3" fmla="*/ 2179320 w 2830872"/>
              <a:gd name="connsiteY3" fmla="*/ 256233 h 378633"/>
              <a:gd name="connsiteX4" fmla="*/ 2773680 w 2830872"/>
              <a:gd name="connsiteY4" fmla="*/ 27633 h 378633"/>
              <a:gd name="connsiteX5" fmla="*/ 2773680 w 2830872"/>
              <a:gd name="connsiteY5" fmla="*/ 12393 h 37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30872" h="378633">
                <a:moveTo>
                  <a:pt x="0" y="12393"/>
                </a:moveTo>
                <a:cubicBezTo>
                  <a:pt x="180340" y="119073"/>
                  <a:pt x="360680" y="225753"/>
                  <a:pt x="609600" y="286713"/>
                </a:cubicBezTo>
                <a:cubicBezTo>
                  <a:pt x="858520" y="347673"/>
                  <a:pt x="1231900" y="383233"/>
                  <a:pt x="1493520" y="378153"/>
                </a:cubicBezTo>
                <a:cubicBezTo>
                  <a:pt x="1755140" y="373073"/>
                  <a:pt x="1965960" y="314653"/>
                  <a:pt x="2179320" y="256233"/>
                </a:cubicBezTo>
                <a:cubicBezTo>
                  <a:pt x="2392680" y="197813"/>
                  <a:pt x="2674620" y="68273"/>
                  <a:pt x="2773680" y="27633"/>
                </a:cubicBezTo>
                <a:cubicBezTo>
                  <a:pt x="2872740" y="-13007"/>
                  <a:pt x="2823210" y="-307"/>
                  <a:pt x="2773680" y="12393"/>
                </a:cubicBez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3041611" y="4524330"/>
            <a:ext cx="4796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B050"/>
                </a:solidFill>
              </a:rPr>
              <a:t>1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7586697" y="5197700"/>
            <a:ext cx="4796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B050"/>
                </a:solidFill>
              </a:rPr>
              <a:t>2</a:t>
            </a:r>
          </a:p>
        </p:txBody>
      </p:sp>
      <p:sp>
        <p:nvSpPr>
          <p:cNvPr id="85" name="Прямоугольник 84"/>
          <p:cNvSpPr/>
          <p:nvPr/>
        </p:nvSpPr>
        <p:spPr>
          <a:xfrm>
            <a:off x="6496603" y="1282597"/>
            <a:ext cx="7745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B050"/>
                </a:solidFill>
              </a:rPr>
              <a:t> 3 </a:t>
            </a:r>
          </a:p>
        </p:txBody>
      </p:sp>
      <p:sp>
        <p:nvSpPr>
          <p:cNvPr id="86" name="Прямоугольник 85"/>
          <p:cNvSpPr/>
          <p:nvPr/>
        </p:nvSpPr>
        <p:spPr>
          <a:xfrm>
            <a:off x="6678966" y="3002436"/>
            <a:ext cx="4796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87" name="Прямоугольник 86"/>
          <p:cNvSpPr/>
          <p:nvPr/>
        </p:nvSpPr>
        <p:spPr>
          <a:xfrm>
            <a:off x="4173206" y="2739039"/>
            <a:ext cx="6751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Calibri"/>
                <a:ea typeface="Calibri"/>
                <a:cs typeface="Times New Roman"/>
              </a:rPr>
              <a:t> 5 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1973615" y="1412482"/>
            <a:ext cx="5437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6</a:t>
            </a:r>
            <a:r>
              <a:rPr lang="ru-RU" dirty="0"/>
              <a:t> </a:t>
            </a:r>
          </a:p>
        </p:txBody>
      </p:sp>
      <p:sp>
        <p:nvSpPr>
          <p:cNvPr id="90" name="Прямоугольник 89"/>
          <p:cNvSpPr/>
          <p:nvPr/>
        </p:nvSpPr>
        <p:spPr>
          <a:xfrm>
            <a:off x="4671060" y="4941168"/>
            <a:ext cx="4796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7</a:t>
            </a:r>
          </a:p>
        </p:txBody>
      </p:sp>
      <p:sp>
        <p:nvSpPr>
          <p:cNvPr id="91" name="Прямоугольник 90"/>
          <p:cNvSpPr/>
          <p:nvPr/>
        </p:nvSpPr>
        <p:spPr>
          <a:xfrm>
            <a:off x="1042029" y="3347138"/>
            <a:ext cx="9220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 8  </a:t>
            </a:r>
          </a:p>
        </p:txBody>
      </p:sp>
    </p:spTree>
    <p:extLst>
      <p:ext uri="{BB962C8B-B14F-4D97-AF65-F5344CB8AC3E}">
        <p14:creationId xmlns:p14="http://schemas.microsoft.com/office/powerpoint/2010/main" val="155158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85" grpId="0"/>
      <p:bldP spid="86" grpId="0"/>
      <p:bldP spid="87" grpId="0"/>
      <p:bldP spid="88" grpId="0"/>
      <p:bldP spid="90" grpId="0"/>
      <p:bldP spid="9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77059483"/>
                  </p:ext>
                </p:extLst>
              </p:nvPr>
            </p:nvGraphicFramePr>
            <p:xfrm>
              <a:off x="190679" y="1120615"/>
              <a:ext cx="8928993" cy="5713801"/>
            </p:xfrm>
            <a:graphic>
              <a:graphicData uri="http://schemas.openxmlformats.org/drawingml/2006/table">
                <a:tbl>
                  <a:tblPr firstRow="1" bandRow="1">
                    <a:tableStyleId>{00A15C55-8517-42AA-B614-E9B94910E393}</a:tableStyleId>
                  </a:tblPr>
                  <a:tblGrid>
                    <a:gridCol w="381642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2322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62583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5448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940233">
                    <a:tc>
                      <a:txBody>
                        <a:bodyPr/>
                        <a:lstStyle/>
                        <a:p>
                          <a:r>
                            <a:rPr kumimoji="0" lang="ru-RU" sz="2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         </a:t>
                          </a:r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Объект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ru-RU" sz="1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      </a:t>
                          </a:r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Расход         </a:t>
                          </a:r>
                        </a:p>
                        <a:p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материала 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Мате-риал 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Итого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800" b="0" i="0" dirty="0" smtClean="0">
                              <a:solidFill>
                                <a:srgbClr val="002060"/>
                              </a:solidFill>
                            </a:rPr>
                            <a:t>1. Песочница</a:t>
                          </a:r>
                        </a:p>
                        <a:p>
                          <a:endParaRPr lang="ru-RU" dirty="0"/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2800" b="0" i="1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ru-RU" sz="2800" b="0" i="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ru-RU" sz="3200" dirty="0" smtClean="0">
                            <a:solidFill>
                              <a:schemeClr val="bg2">
                                <a:lumMod val="25000"/>
                              </a:schemeClr>
                            </a:solidFill>
                          </a:endParaRPr>
                        </a:p>
                        <a:p>
                          <a:endParaRPr lang="ru-RU" sz="3200" dirty="0" smtClean="0">
                            <a:solidFill>
                              <a:schemeClr val="bg2">
                                <a:lumMod val="25000"/>
                              </a:schemeClr>
                            </a:solidFill>
                          </a:endParaRPr>
                        </a:p>
                        <a:p>
                          <a:endParaRPr lang="ru-RU" sz="3200" dirty="0">
                            <a:solidFill>
                              <a:schemeClr val="bg2">
                                <a:lumMod val="25000"/>
                              </a:schemeClr>
                            </a:solidFill>
                          </a:endParaRPr>
                        </a:p>
                      </a:txBody>
                      <a:tcPr vert="vert"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ru-RU" dirty="0" smtClean="0"/>
                        </a:p>
                        <a:p>
                          <a:endParaRPr lang="ru-RU" dirty="0" smtClean="0"/>
                        </a:p>
                        <a:p>
                          <a:endParaRPr lang="ru-RU" dirty="0" smtClean="0"/>
                        </a:p>
                        <a:p>
                          <a:endParaRPr lang="ru-RU" dirty="0" smtClean="0"/>
                        </a:p>
                        <a:p>
                          <a:endParaRPr lang="ru-RU" dirty="0" smtClean="0"/>
                        </a:p>
                        <a:p>
                          <a:endParaRPr lang="ru-RU" dirty="0" smtClean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2. Лавочка - тумба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3. Беседка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4. Клумба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5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 vert="vert"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 rowSpan="5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5. </a:t>
                          </a:r>
                          <a:r>
                            <a:rPr lang="ru-RU" sz="2800" smtClean="0">
                              <a:solidFill>
                                <a:srgbClr val="002060"/>
                              </a:solidFill>
                            </a:rPr>
                            <a:t>Домик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6. Крыша домика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 vert="vert"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7. Грибок, ножка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8. Грибок, крыша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477059483"/>
                  </p:ext>
                </p:extLst>
              </p:nvPr>
            </p:nvGraphicFramePr>
            <p:xfrm>
              <a:off x="190679" y="1120615"/>
              <a:ext cx="8928993" cy="5713801"/>
            </p:xfrm>
            <a:graphic>
              <a:graphicData uri="http://schemas.openxmlformats.org/drawingml/2006/table">
                <a:tbl>
                  <a:tblPr firstRow="1" bandRow="1">
                    <a:tableStyleId>{00A15C55-8517-42AA-B614-E9B94910E393}</a:tableStyleId>
                  </a:tblPr>
                  <a:tblGrid>
                    <a:gridCol w="3816424"/>
                    <a:gridCol w="2232248"/>
                    <a:gridCol w="1625834"/>
                    <a:gridCol w="1254487"/>
                  </a:tblGrid>
                  <a:tr h="944880">
                    <a:tc>
                      <a:txBody>
                        <a:bodyPr/>
                        <a:lstStyle/>
                        <a:p>
                          <a:r>
                            <a:rPr kumimoji="0" lang="ru-RU" sz="2800" b="1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         </a:t>
                          </a:r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Объект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ru-RU" sz="1800" b="1" kern="1200" dirty="0" smtClean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      </a:t>
                          </a:r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Расход         </a:t>
                          </a:r>
                        </a:p>
                        <a:p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 материала 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Мате-риал 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ru-RU" sz="2800" b="0" kern="1200" dirty="0" smtClean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Итого</a:t>
                          </a:r>
                          <a:endParaRPr lang="ru-RU" sz="28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792480"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800" b="0" i="0" dirty="0" smtClean="0">
                              <a:solidFill>
                                <a:srgbClr val="002060"/>
                              </a:solidFill>
                            </a:rPr>
                            <a:t>1. Песочница</a:t>
                          </a:r>
                        </a:p>
                        <a:p>
                          <a:endParaRPr lang="ru-RU" dirty="0"/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71038" t="-126923" r="-129508" b="-516923"/>
                          </a:stretch>
                        </a:blipFill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ru-RU" sz="3200" dirty="0" smtClean="0">
                            <a:solidFill>
                              <a:schemeClr val="bg2">
                                <a:lumMod val="25000"/>
                              </a:schemeClr>
                            </a:solidFill>
                          </a:endParaRPr>
                        </a:p>
                        <a:p>
                          <a:endParaRPr lang="ru-RU" sz="3200" dirty="0" smtClean="0">
                            <a:solidFill>
                              <a:schemeClr val="bg2">
                                <a:lumMod val="25000"/>
                              </a:schemeClr>
                            </a:solidFill>
                          </a:endParaRPr>
                        </a:p>
                        <a:p>
                          <a:endParaRPr lang="ru-RU" sz="3200" dirty="0">
                            <a:solidFill>
                              <a:schemeClr val="bg2">
                                <a:lumMod val="25000"/>
                              </a:schemeClr>
                            </a:solidFill>
                          </a:endParaRPr>
                        </a:p>
                      </a:txBody>
                      <a:tcPr vert="vert"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ru-RU" dirty="0" smtClean="0"/>
                        </a:p>
                        <a:p>
                          <a:endParaRPr lang="ru-RU" dirty="0" smtClean="0"/>
                        </a:p>
                        <a:p>
                          <a:endParaRPr lang="ru-RU" dirty="0" smtClean="0"/>
                        </a:p>
                        <a:p>
                          <a:endParaRPr lang="ru-RU" dirty="0" smtClean="0"/>
                        </a:p>
                        <a:p>
                          <a:endParaRPr lang="ru-RU" dirty="0" smtClean="0"/>
                        </a:p>
                        <a:p>
                          <a:endParaRPr lang="ru-RU" dirty="0" smtClean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2. Лавочка - тумба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3. Беседка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4. Клумба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rowSpan="5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 vert="vert"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 rowSpan="5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5. </a:t>
                          </a:r>
                          <a:r>
                            <a:rPr lang="ru-RU" sz="2800" smtClean="0">
                              <a:solidFill>
                                <a:srgbClr val="002060"/>
                              </a:solidFill>
                            </a:rPr>
                            <a:t>Домик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6. Крыша домика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 vert="vert"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7. Грибок, ножка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  <a:tr h="568063">
                    <a:tc>
                      <a:txBody>
                        <a:bodyPr/>
                        <a:lstStyle/>
                        <a:p>
                          <a:r>
                            <a:rPr lang="ru-RU" sz="2800" dirty="0" smtClean="0">
                              <a:solidFill>
                                <a:srgbClr val="002060"/>
                              </a:solidFill>
                            </a:rPr>
                            <a:t>8. Грибок, крыша</a:t>
                          </a:r>
                          <a:endParaRPr lang="ru-RU" sz="2800" dirty="0">
                            <a:solidFill>
                              <a:srgbClr val="002060"/>
                            </a:solidFill>
                          </a:endParaRPr>
                        </a:p>
                      </a:txBody>
                      <a:tcPr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v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12700" cap="flat" cmpd="sng" algn="ctr">
                          <a:solidFill>
                            <a:srgbClr val="0070C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Прямоугольник 6"/>
          <p:cNvSpPr/>
          <p:nvPr/>
        </p:nvSpPr>
        <p:spPr>
          <a:xfrm>
            <a:off x="3275856" y="209640"/>
            <a:ext cx="18950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spc="300" dirty="0">
                <a:solidFill>
                  <a:srgbClr val="A50021"/>
                </a:solidFill>
              </a:rPr>
              <a:t>Смета</a:t>
            </a:r>
          </a:p>
        </p:txBody>
      </p:sp>
      <p:sp>
        <p:nvSpPr>
          <p:cNvPr id="2" name="Прямоугольник 1"/>
          <p:cNvSpPr/>
          <p:nvPr/>
        </p:nvSpPr>
        <p:spPr>
          <a:xfrm rot="5400000">
            <a:off x="6301910" y="2689419"/>
            <a:ext cx="16979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2">
                    <a:lumMod val="25000"/>
                  </a:schemeClr>
                </a:solidFill>
              </a:rPr>
              <a:t>Фанера</a:t>
            </a:r>
          </a:p>
        </p:txBody>
      </p:sp>
      <p:sp>
        <p:nvSpPr>
          <p:cNvPr id="3" name="Прямоугольник 2"/>
          <p:cNvSpPr/>
          <p:nvPr/>
        </p:nvSpPr>
        <p:spPr>
          <a:xfrm rot="5400000">
            <a:off x="6445378" y="4940383"/>
            <a:ext cx="14109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Жесть</a:t>
            </a:r>
          </a:p>
        </p:txBody>
      </p:sp>
    </p:spTree>
    <p:extLst>
      <p:ext uri="{BB962C8B-B14F-4D97-AF65-F5344CB8AC3E}">
        <p14:creationId xmlns:p14="http://schemas.microsoft.com/office/powerpoint/2010/main" val="135203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16632"/>
            <a:ext cx="6172200" cy="1894362"/>
          </a:xfrm>
        </p:spPr>
        <p:txBody>
          <a:bodyPr>
            <a:normAutofit/>
          </a:bodyPr>
          <a:lstStyle/>
          <a:p>
            <a:r>
              <a:rPr lang="ru-RU" sz="5400" i="1" dirty="0" smtClean="0">
                <a:solidFill>
                  <a:schemeClr val="accent6">
                    <a:lumMod val="50000"/>
                  </a:schemeClr>
                </a:solidFill>
              </a:rPr>
              <a:t>Тема урока:</a:t>
            </a:r>
            <a:endParaRPr lang="ru-RU" sz="54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84168" y="1988840"/>
            <a:ext cx="1152128" cy="1371600"/>
          </a:xfrm>
        </p:spPr>
        <p:txBody>
          <a:bodyPr>
            <a:noAutofit/>
          </a:bodyPr>
          <a:lstStyle/>
          <a:p>
            <a:r>
              <a:rPr lang="en-US" sz="8800" dirty="0" smtClean="0">
                <a:solidFill>
                  <a:srgbClr val="C00000"/>
                </a:solidFill>
              </a:rPr>
              <a:t>?</a:t>
            </a:r>
            <a:endParaRPr lang="ru-RU" sz="88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5752" y="2348880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accent6">
                    <a:lumMod val="50000"/>
                  </a:schemeClr>
                </a:solidFill>
              </a:rPr>
              <a:t>«Площадь поверхности </a:t>
            </a:r>
            <a:endParaRPr lang="en-US" sz="48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4800" b="1" i="1" dirty="0">
                <a:solidFill>
                  <a:schemeClr val="accent6">
                    <a:lumMod val="50000"/>
                  </a:schemeClr>
                </a:solidFill>
              </a:rPr>
              <a:t>т</a:t>
            </a:r>
            <a:r>
              <a:rPr lang="ru-RU" sz="4800" b="1" i="1" dirty="0" smtClean="0">
                <a:solidFill>
                  <a:schemeClr val="accent6">
                    <a:lumMod val="50000"/>
                  </a:schemeClr>
                </a:solidFill>
              </a:rPr>
              <a:t>ел вращения».</a:t>
            </a:r>
            <a:endParaRPr lang="ru-RU" sz="4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1518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9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IMG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14" b="56667"/>
          <a:stretch/>
        </p:blipFill>
        <p:spPr bwMode="auto">
          <a:xfrm>
            <a:off x="135360" y="919351"/>
            <a:ext cx="3176242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332656"/>
            <a:ext cx="33025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</a:rPr>
              <a:t>1</a:t>
            </a:r>
            <a:r>
              <a:rPr lang="ru-RU" sz="3200" b="1" i="1" dirty="0" smtClean="0">
                <a:solidFill>
                  <a:srgbClr val="002060"/>
                </a:solidFill>
              </a:rPr>
              <a:t>.   </a:t>
            </a:r>
            <a:r>
              <a:rPr lang="ru-RU" sz="3200" b="1" i="1" dirty="0">
                <a:solidFill>
                  <a:srgbClr val="002060"/>
                </a:solidFill>
              </a:rPr>
              <a:t>Песочница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11602" y="2489287"/>
            <a:ext cx="295232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287434" y="1388229"/>
            <a:ext cx="2952328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269530" y="2041611"/>
            <a:ext cx="2952328" cy="0"/>
          </a:xfrm>
          <a:prstGeom prst="line">
            <a:avLst/>
          </a:prstGeom>
          <a:ln w="28575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3326450" y="1388229"/>
            <a:ext cx="1960984" cy="1095747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6260874" y="2041611"/>
            <a:ext cx="1960984" cy="1095747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3311602" y="2041612"/>
            <a:ext cx="1960984" cy="1095747"/>
          </a:xfrm>
          <a:prstGeom prst="line">
            <a:avLst/>
          </a:prstGeom>
          <a:ln w="28575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6260874" y="1388229"/>
            <a:ext cx="1960984" cy="1095747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272586" y="1388229"/>
            <a:ext cx="14848" cy="653382"/>
          </a:xfrm>
          <a:prstGeom prst="line">
            <a:avLst/>
          </a:prstGeom>
          <a:ln w="28575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8216388" y="1381871"/>
            <a:ext cx="5470" cy="653382"/>
          </a:xfrm>
          <a:prstGeom prst="line">
            <a:avLst/>
          </a:prstGeom>
          <a:ln w="28575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326450" y="3284984"/>
            <a:ext cx="0" cy="4320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268060" y="3221360"/>
            <a:ext cx="0" cy="4320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8239762" y="2162391"/>
            <a:ext cx="0" cy="4320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8388424" y="1388229"/>
            <a:ext cx="50405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8388424" y="2035253"/>
            <a:ext cx="50405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554027" y="3437384"/>
            <a:ext cx="24581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6372200" y="2483976"/>
            <a:ext cx="1656184" cy="95340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8388424" y="1556792"/>
            <a:ext cx="0" cy="3793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4224764" y="3501008"/>
            <a:ext cx="732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1,5 м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7200292" y="2915652"/>
            <a:ext cx="8280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1,5 м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8323637" y="1523896"/>
            <a:ext cx="7328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0,3 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7" name="Таблица 3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643096"/>
                  </p:ext>
                </p:extLst>
              </p:nvPr>
            </p:nvGraphicFramePr>
            <p:xfrm>
              <a:off x="108164" y="4437112"/>
              <a:ext cx="8669730" cy="2218511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237560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94421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52028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801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749510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</a:tblGrid>
                  <a:tr h="683919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Многогранник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Формула для расчетов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Итого</a:t>
                          </a: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b="1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м</m:t>
                                    </m:r>
                                  </m:e>
                                  <m:sup>
                                    <m:r>
                                      <a:rPr lang="ru-RU" b="1" i="1" smtClean="0">
                                        <a:ln>
                                          <a:solidFill>
                                            <a:schemeClr val="bg2">
                                              <a:lumMod val="50000"/>
                                            </a:schemeClr>
                                          </a:solidFill>
                                        </a:ln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Кол-во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Материал</a:t>
                          </a:r>
                        </a:p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фанера</a:t>
                          </a:r>
                          <a:endParaRPr lang="ru-RU" sz="2000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 vert="vert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534592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</a:t>
                          </a: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7" name="Таблица 3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425643096"/>
                  </p:ext>
                </p:extLst>
              </p:nvPr>
            </p:nvGraphicFramePr>
            <p:xfrm>
              <a:off x="108164" y="4437112"/>
              <a:ext cx="8669730" cy="2218511"/>
            </p:xfrm>
            <a:graphic>
              <a:graphicData uri="http://schemas.openxmlformats.org/drawingml/2006/table">
                <a:tbl>
                  <a:tblPr firstRow="1" bandRow="1">
                    <a:tableStyleId>{69CF1AB2-1976-4502-BF36-3FF5EA218861}</a:tableStyleId>
                  </a:tblPr>
                  <a:tblGrid>
                    <a:gridCol w="2375604"/>
                    <a:gridCol w="1944216"/>
                    <a:gridCol w="2520280"/>
                    <a:gridCol w="1080120"/>
                    <a:gridCol w="749510"/>
                  </a:tblGrid>
                  <a:tr h="683919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Многогранник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Формула для расчетов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6"/>
                          <a:stretch>
                            <a:fillRect l="-171913" t="-4464" r="-72639" b="-2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Кол-во</a:t>
                          </a:r>
                        </a:p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rowSpan="2">
                      <a:txBody>
                        <a:bodyPr/>
                        <a:lstStyle/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Материал</a:t>
                          </a:r>
                        </a:p>
                        <a:p>
                          <a:r>
                            <a:rPr lang="ru-RU" sz="2000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фанера</a:t>
                          </a:r>
                          <a:endParaRPr lang="ru-RU" sz="2000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 vert="vert"/>
                    </a:tc>
                  </a:tr>
                  <a:tr h="1534592">
                    <a:tc>
                      <a:txBody>
                        <a:bodyPr/>
                        <a:lstStyle/>
                        <a:p>
                          <a:r>
                            <a:rPr lang="ru-RU" dirty="0" smtClean="0">
                              <a:ln>
                                <a:solidFill>
                                  <a:schemeClr val="bg2">
                                    <a:lumMod val="50000"/>
                                  </a:schemeClr>
                                </a:solidFill>
                              </a:ln>
                            </a:rPr>
                            <a:t> </a:t>
                          </a: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  <a:p>
                          <a:endParaRPr lang="ru-RU" dirty="0" smtClean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rgbClr val="0070C0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ru-RU" dirty="0">
                            <a:ln>
                              <a:solidFill>
                                <a:schemeClr val="bg2">
                                  <a:lumMod val="50000"/>
                                </a:schemeClr>
                              </a:solidFill>
                            </a:ln>
                            <a:solidFill>
                              <a:schemeClr val="tx2"/>
                            </a:solidFill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accent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36" name="Прямоугольник 35"/>
          <p:cNvSpPr/>
          <p:nvPr/>
        </p:nvSpPr>
        <p:spPr>
          <a:xfrm>
            <a:off x="971600" y="5050050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041756" y="5096216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321559" y="5117512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chemeClr val="accent2"/>
                </a:solidFill>
              </a:rPr>
              <a:t>?</a:t>
            </a:r>
            <a:endParaRPr lang="ru-RU" sz="6000" b="1" dirty="0">
              <a:solidFill>
                <a:schemeClr val="accent2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040772" y="5096216"/>
            <a:ext cx="5309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chemeClr val="accent2"/>
                </a:solidFill>
              </a:rPr>
              <a:t>?</a:t>
            </a:r>
            <a:endParaRPr lang="ru-RU" sz="5400" b="1" dirty="0">
              <a:solidFill>
                <a:schemeClr val="accent2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899004" y="5591735"/>
            <a:ext cx="56938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</a:rPr>
              <a:t>?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775101" y="3870340"/>
            <a:ext cx="76322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</a:rPr>
              <a:t>Рассчитайте расход материала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0" y="5420469"/>
            <a:ext cx="22349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i="1" dirty="0">
                <a:solidFill>
                  <a:schemeClr val="accent2">
                    <a:lumMod val="50000"/>
                  </a:schemeClr>
                </a:solidFill>
              </a:rPr>
              <a:t>Прямоугольный </a:t>
            </a:r>
            <a:endParaRPr lang="ru-RU" sz="2000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</a:rPr>
              <a:t>параллелепипед</a:t>
            </a:r>
            <a:endParaRPr lang="ru-RU" sz="20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Прямоугольник 46"/>
              <p:cNvSpPr/>
              <p:nvPr/>
            </p:nvSpPr>
            <p:spPr>
              <a:xfrm>
                <a:off x="2707617" y="5496326"/>
                <a:ext cx="151714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ru-RU" sz="2000" i="1">
                            <a:solidFill>
                              <a:schemeClr val="accent2">
                                <a:lumMod val="50000"/>
                              </a:schemeClr>
                            </a:solidFill>
                            <a:latin typeface="Cambria Math"/>
                          </a:rPr>
                          <m:t>бок</m:t>
                        </m:r>
                      </m:sub>
                    </m:sSub>
                    <m:r>
                      <a:rPr lang="ru-RU" sz="20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en-US" sz="20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</a:rPr>
                      <m:t>𝑃</m:t>
                    </m:r>
                    <m:r>
                      <a:rPr lang="en-US" sz="20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∙</m:t>
                    </m:r>
                    <m:r>
                      <a:rPr lang="en-US" sz="2000" i="1">
                        <a:solidFill>
                          <a:schemeClr val="accent2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h</m:t>
                    </m:r>
                  </m:oMath>
                </a14:m>
                <a:r>
                  <a:rPr lang="ru-RU" sz="2000" dirty="0">
                    <a:solidFill>
                      <a:schemeClr val="accent2">
                        <a:lumMod val="50000"/>
                      </a:schemeClr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47" name="Прямоугольник 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7617" y="5496326"/>
                <a:ext cx="1517147" cy="400110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b="-615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Прямоугольник 47"/>
              <p:cNvSpPr/>
              <p:nvPr/>
            </p:nvSpPr>
            <p:spPr>
              <a:xfrm>
                <a:off x="4489327" y="5220414"/>
                <a:ext cx="2101666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000" i="1" smtClean="0"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000" b="0" i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P</m:t>
                      </m:r>
                      <m:r>
                        <a:rPr lang="ru-RU" sz="2000" b="0" i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=</m:t>
                      </m:r>
                      <m:r>
                        <a:rPr lang="ru-RU" sz="2000" b="0" i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4∙1,5=6м</m:t>
                      </m:r>
                    </m:oMath>
                  </m:oMathPara>
                </a14:m>
                <a:endParaRPr lang="ru-RU" sz="2000" dirty="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48" name="Прямоугольник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9327" y="5220414"/>
                <a:ext cx="2101666" cy="400110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4300874" y="5834880"/>
                <a:ext cx="265188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𝑆</m:t>
                          </m:r>
                        </m:e>
                        <m:sub>
                          <m:r>
                            <a:rPr lang="ru-RU" sz="20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бок</m:t>
                          </m:r>
                        </m:sub>
                      </m:sSub>
                      <m:r>
                        <a:rPr lang="ru-RU" sz="2000" b="0" i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</a:rPr>
                        <m:t>=6</m:t>
                      </m:r>
                      <m:r>
                        <a:rPr lang="ru-RU" sz="2000" i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ru-RU" sz="2000" b="0" i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0,3=1,8</m:t>
                      </m:r>
                      <m:sSup>
                        <m:sSupPr>
                          <m:ctrlPr>
                            <a:rPr lang="ru-RU" sz="20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sSupPr>
                        <m:e>
                          <m:r>
                            <a:rPr lang="ru-RU" sz="20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м</m:t>
                          </m:r>
                        </m:e>
                        <m:sup>
                          <m:r>
                            <a:rPr lang="ru-RU" sz="2000" b="0" i="1" smtClean="0">
                              <a:solidFill>
                                <a:schemeClr val="accent2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ru-RU" sz="2000" dirty="0">
                  <a:solidFill>
                    <a:schemeClr val="accent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0874" y="5834880"/>
                <a:ext cx="2651880" cy="400110"/>
              </a:xfrm>
              <a:prstGeom prst="rect">
                <a:avLst/>
              </a:prstGeom>
              <a:blipFill rotWithShape="1">
                <a:blip r:embed="rId9" cstate="print"/>
                <a:stretch>
                  <a:fillRect b="-45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Прямоугольник 49"/>
          <p:cNvSpPr/>
          <p:nvPr/>
        </p:nvSpPr>
        <p:spPr>
          <a:xfrm>
            <a:off x="7090327" y="5496326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>
                <a:solidFill>
                  <a:schemeClr val="accent2">
                    <a:lumMod val="50000"/>
                  </a:schemeClr>
                </a:solidFill>
              </a:rPr>
              <a:t>1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7599111" y="5948500"/>
            <a:ext cx="9172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1,8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07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0"/>
                            </p:stCondLst>
                            <p:childTnLst>
                              <p:par>
                                <p:cTn id="99" presetID="26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0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100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2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6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7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2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2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2000"/>
                            </p:stCondLst>
                            <p:childTnLst>
                              <p:par>
                                <p:cTn id="204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2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2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4" grpId="0" animBg="1"/>
      <p:bldP spid="33" grpId="0"/>
      <p:bldP spid="34" grpId="0"/>
      <p:bldP spid="35" grpId="0"/>
      <p:bldP spid="36" grpId="0"/>
      <p:bldP spid="36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4" grpId="0"/>
      <p:bldP spid="44" grpId="1"/>
      <p:bldP spid="46" grpId="0"/>
      <p:bldP spid="47" grpId="0" animBg="1"/>
      <p:bldP spid="48" grpId="0" build="p"/>
      <p:bldP spid="5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1953</TotalTime>
  <Words>996</Words>
  <Application>Microsoft Office PowerPoint</Application>
  <PresentationFormat>Экран (4:3)</PresentationFormat>
  <Paragraphs>550</Paragraphs>
  <Slides>31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9" baseType="lpstr">
      <vt:lpstr>Wingdings</vt:lpstr>
      <vt:lpstr>Wingdings 2</vt:lpstr>
      <vt:lpstr>Cambria Math</vt:lpstr>
      <vt:lpstr>Century Schoolbook</vt:lpstr>
      <vt:lpstr>Times New Roman</vt:lpstr>
      <vt:lpstr>Calibri</vt:lpstr>
      <vt:lpstr>Эркер</vt:lpstr>
      <vt:lpstr>Точечный рисунок</vt:lpstr>
      <vt:lpstr>Презентация PowerPoint</vt:lpstr>
      <vt:lpstr>Тема урока: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 урока: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user</cp:lastModifiedBy>
  <cp:revision>180</cp:revision>
  <dcterms:created xsi:type="dcterms:W3CDTF">2012-07-20T11:15:34Z</dcterms:created>
  <dcterms:modified xsi:type="dcterms:W3CDTF">2023-02-01T13:21:42Z</dcterms:modified>
</cp:coreProperties>
</file>