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86" r:id="rId2"/>
    <p:sldId id="289" r:id="rId3"/>
    <p:sldId id="290" r:id="rId4"/>
    <p:sldId id="291" r:id="rId5"/>
    <p:sldId id="292" r:id="rId6"/>
    <p:sldId id="295" r:id="rId7"/>
    <p:sldId id="267" r:id="rId8"/>
    <p:sldId id="279" r:id="rId9"/>
    <p:sldId id="278" r:id="rId10"/>
    <p:sldId id="299" r:id="rId11"/>
    <p:sldId id="281" r:id="rId12"/>
    <p:sldId id="285" r:id="rId13"/>
    <p:sldId id="305" r:id="rId14"/>
    <p:sldId id="300" r:id="rId15"/>
    <p:sldId id="269" r:id="rId16"/>
    <p:sldId id="302" r:id="rId17"/>
    <p:sldId id="304" r:id="rId18"/>
    <p:sldId id="294" r:id="rId19"/>
    <p:sldId id="265" r:id="rId20"/>
    <p:sldId id="256" r:id="rId21"/>
    <p:sldId id="277" r:id="rId22"/>
    <p:sldId id="280" r:id="rId23"/>
    <p:sldId id="28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1D4"/>
    <a:srgbClr val="A50021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1262" y="4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Line 11"/>
          <p:cNvSpPr>
            <a:spLocks noChangeShapeType="1"/>
          </p:cNvSpPr>
          <p:nvPr/>
        </p:nvSpPr>
        <p:spPr bwMode="auto">
          <a:xfrm>
            <a:off x="323528" y="1783959"/>
            <a:ext cx="8280920" cy="35719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pic>
        <p:nvPicPr>
          <p:cNvPr id="6" name="Picture 9" descr="Рисунок5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094" y="65088"/>
            <a:ext cx="1657350" cy="170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жж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662" y="1082676"/>
            <a:ext cx="865188" cy="68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вода.gif"/>
          <p:cNvPicPr>
            <a:picLocks noChangeAspect="1"/>
          </p:cNvPicPr>
          <p:nvPr/>
        </p:nvPicPr>
        <p:blipFill>
          <a:blip r:embed="rId4" cstate="print"/>
          <a:srcRect t="65625"/>
          <a:stretch>
            <a:fillRect/>
          </a:stretch>
        </p:blipFill>
        <p:spPr>
          <a:xfrm>
            <a:off x="0" y="6141831"/>
            <a:ext cx="9143999" cy="716169"/>
          </a:xfrm>
          <a:prstGeom prst="rect">
            <a:avLst/>
          </a:prstGeom>
        </p:spPr>
      </p:pic>
      <p:pic>
        <p:nvPicPr>
          <p:cNvPr id="10242" name="Picture 2" descr="C:\Users\Учитель\Documents\5 класс\92322647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150" y="4725144"/>
            <a:ext cx="1903332" cy="141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2629577"/>
            <a:ext cx="782752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i="1" dirty="0" smtClean="0">
                <a:solidFill>
                  <a:srgbClr val="009900"/>
                </a:solidFill>
              </a:rPr>
              <a:t>Задачи на движение</a:t>
            </a:r>
            <a:endParaRPr lang="ru-RU" sz="6600" b="1" i="1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116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51 0.00278 L 0.74409 0.0162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872" y="67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7.40741E-7 L 0.71667 0.0125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833" y="62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7 L -0.8375 0.01227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875" y="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5576" y="106412"/>
            <a:ext cx="7731797" cy="8617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Отличается ли движение  по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озеру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 движения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sz="2800" b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A500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6" t="6118"/>
          <a:stretch/>
        </p:blipFill>
        <p:spPr bwMode="auto">
          <a:xfrm flipH="1">
            <a:off x="107504" y="1196752"/>
            <a:ext cx="9036496" cy="5835902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Прямая со стрелкой 8"/>
          <p:cNvCxnSpPr/>
          <p:nvPr/>
        </p:nvCxnSpPr>
        <p:spPr>
          <a:xfrm flipH="1">
            <a:off x="1619672" y="3284984"/>
            <a:ext cx="3571799" cy="288032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977666" y="506521"/>
            <a:ext cx="15559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реке</a:t>
            </a:r>
            <a:r>
              <a:rPr lang="en-US" sz="28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b="1" dirty="0">
              <a:solidFill>
                <a:srgbClr val="A500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5214">
            <a:off x="4864206" y="2274750"/>
            <a:ext cx="1500846" cy="120849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37941" flipH="1">
            <a:off x="2693004" y="5273918"/>
            <a:ext cx="1640927" cy="1208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38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07407E-6 L -0.22413 0.4321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15" y="2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4444E-6 L 0.24149 -0.48611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66" y="-2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39552" y="332656"/>
                <a:ext cx="7920880" cy="34163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собственная скорость катера</a:t>
                </a:r>
                <a:r>
                  <a:rPr lang="en-US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𝑽</m:t>
                        </m:r>
                      </m:e>
                      <m:sub>
                        <m:r>
                          <a:rPr lang="en-US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𝒄</m:t>
                        </m:r>
                      </m:sub>
                    </m:sSub>
                  </m:oMath>
                </a14:m>
                <a:r>
                  <a:rPr lang="ru-RU" sz="32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ctr"/>
                <a:r>
                  <a:rPr lang="ru-RU" sz="3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скорость течения реки</a:t>
                </a:r>
                <a:r>
                  <a:rPr lang="en-US" sz="3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𝑽</m:t>
                        </m:r>
                      </m:e>
                      <m:sub>
                        <m:r>
                          <a:rPr lang="ru-RU" sz="3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т</m:t>
                        </m:r>
                      </m:sub>
                    </m:sSub>
                  </m:oMath>
                </a14:m>
                <a:endParaRPr lang="ru-RU" sz="3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ru-RU" sz="3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ru-RU" sz="3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ru-RU" sz="32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Скорость по течению</a:t>
                </a:r>
              </a:p>
              <a:p>
                <a:pPr algn="ctr"/>
                <a:r>
                  <a:rPr lang="ru-RU" sz="32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𝑽</m:t>
                        </m:r>
                        <m:r>
                          <a:rPr lang="en-US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US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𝑽</m:t>
                        </m:r>
                      </m:e>
                      <m:sub>
                        <m:r>
                          <a:rPr lang="en-US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𝒄</m:t>
                        </m:r>
                      </m:sub>
                    </m:sSub>
                    <m:r>
                      <a:rPr lang="en-US" sz="32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𝑽</m:t>
                        </m:r>
                      </m:e>
                      <m:sub>
                        <m:r>
                          <a:rPr lang="ru-RU" sz="32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т</m:t>
                        </m:r>
                      </m:sub>
                    </m:sSub>
                  </m:oMath>
                </a14:m>
                <a:endPara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332656"/>
                <a:ext cx="7920880" cy="3416320"/>
              </a:xfrm>
              <a:prstGeom prst="rect">
                <a:avLst/>
              </a:prstGeom>
              <a:blipFill rotWithShape="0">
                <a:blip r:embed="rId2"/>
                <a:stretch>
                  <a:fillRect t="-25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39203" y="4221088"/>
                <a:ext cx="8321578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2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Скорость против течения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𝑽</m:t>
                          </m:r>
                          <m:r>
                            <a:rPr lang="en-US" sz="32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en-US" sz="32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n-US" sz="32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𝒄</m:t>
                          </m:r>
                        </m:sub>
                      </m:sSub>
                      <m:r>
                        <a:rPr lang="ru-RU" sz="32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32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ru-RU" sz="32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т</m:t>
                          </m:r>
                        </m:sub>
                      </m:sSub>
                    </m:oMath>
                  </m:oMathPara>
                </a14:m>
                <a:endPara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203" y="4221088"/>
                <a:ext cx="8321578" cy="1077218"/>
              </a:xfrm>
              <a:prstGeom prst="rect">
                <a:avLst/>
              </a:prstGeom>
              <a:blipFill rotWithShape="0">
                <a:blip r:embed="rId3"/>
                <a:stretch>
                  <a:fillRect t="-79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6277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437628"/>
              </p:ext>
            </p:extLst>
          </p:nvPr>
        </p:nvGraphicFramePr>
        <p:xfrm>
          <a:off x="323528" y="620685"/>
          <a:ext cx="8136904" cy="6249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65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7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844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271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12508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№</a:t>
                      </a:r>
                      <a:endParaRPr lang="ru-RU" sz="20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Собственная</a:t>
                      </a:r>
                    </a:p>
                    <a:p>
                      <a:pPr algn="ctr"/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скорость</a:t>
                      </a:r>
                      <a:endParaRPr lang="ru-RU" sz="20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Скорость</a:t>
                      </a:r>
                      <a:r>
                        <a:rPr lang="ru-RU" sz="2000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endParaRPr lang="en-US" sz="2000" dirty="0" smtClean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течения</a:t>
                      </a:r>
                      <a:endParaRPr lang="en-US" sz="2000" dirty="0" smtClean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Скорость</a:t>
                      </a:r>
                      <a:r>
                        <a:rPr lang="ru-RU" sz="2000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 по</a:t>
                      </a:r>
                      <a:endParaRPr lang="en-US" sz="2000" dirty="0" smtClean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течению</a:t>
                      </a:r>
                      <a:endParaRPr lang="en-US" sz="2000" dirty="0" smtClean="0">
                        <a:solidFill>
                          <a:srgbClr val="C00000"/>
                        </a:solidFill>
                      </a:endParaRPr>
                    </a:p>
                    <a:p>
                      <a:endParaRPr lang="ru-RU" sz="20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Скорость</a:t>
                      </a:r>
                      <a:r>
                        <a:rPr lang="ru-RU" sz="2000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против</a:t>
                      </a:r>
                      <a:endParaRPr lang="en-US" sz="2000" dirty="0" smtClean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течения</a:t>
                      </a:r>
                      <a:endParaRPr lang="en-US" sz="2000" dirty="0" smtClean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778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км/ч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км/ч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778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км/ч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км/ч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778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км/ч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км/ч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778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км/ч</a:t>
                      </a:r>
                    </a:p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км/ч</a:t>
                      </a:r>
                    </a:p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778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км/ч</a:t>
                      </a:r>
                    </a:p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км/ч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3778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км/ч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км/ч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0624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вариант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вариант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15616" y="0"/>
            <a:ext cx="691913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заполните таблицу</a:t>
            </a:r>
            <a:endParaRPr lang="ru-RU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22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765448"/>
              </p:ext>
            </p:extLst>
          </p:nvPr>
        </p:nvGraphicFramePr>
        <p:xfrm>
          <a:off x="323528" y="620685"/>
          <a:ext cx="8136904" cy="6213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65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7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844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271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12508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№</a:t>
                      </a:r>
                      <a:endParaRPr lang="ru-RU" sz="20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Собственная</a:t>
                      </a:r>
                    </a:p>
                    <a:p>
                      <a:pPr algn="ctr"/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скорость</a:t>
                      </a:r>
                      <a:endParaRPr lang="ru-RU" sz="20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Скорость</a:t>
                      </a:r>
                      <a:r>
                        <a:rPr lang="ru-RU" sz="2000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endParaRPr lang="en-US" sz="2000" dirty="0" smtClean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течения</a:t>
                      </a:r>
                      <a:endParaRPr lang="en-US" sz="2000" dirty="0" smtClean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Скорость</a:t>
                      </a:r>
                      <a:r>
                        <a:rPr lang="ru-RU" sz="2000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 по</a:t>
                      </a:r>
                      <a:endParaRPr lang="en-US" sz="2000" dirty="0" smtClean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течению</a:t>
                      </a:r>
                      <a:endParaRPr lang="en-US" sz="2000" dirty="0" smtClean="0">
                        <a:solidFill>
                          <a:srgbClr val="C00000"/>
                        </a:solidFill>
                      </a:endParaRPr>
                    </a:p>
                    <a:p>
                      <a:endParaRPr lang="ru-RU" sz="20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Скорость</a:t>
                      </a:r>
                      <a:r>
                        <a:rPr lang="ru-RU" sz="2000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против</a:t>
                      </a:r>
                      <a:endParaRPr lang="en-US" sz="2000" dirty="0" smtClean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течения</a:t>
                      </a:r>
                      <a:endParaRPr lang="en-US" sz="2000" dirty="0" smtClean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778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км/ч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км/ч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км/ч</a:t>
                      </a:r>
                    </a:p>
                    <a:p>
                      <a:endParaRPr lang="ru-RU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км/ч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778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км/ч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км/ч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км/ч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км/ч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2295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км/ч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км/ч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км/ч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км/ч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778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км/ч</a:t>
                      </a:r>
                    </a:p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км/ч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км/ч</a:t>
                      </a:r>
                    </a:p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км/ч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778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км/ч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км/ч</a:t>
                      </a:r>
                    </a:p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км/ч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км/ч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3778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км/ч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км/ч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 км/ч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км/ч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0624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вариант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вариант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15616" y="0"/>
            <a:ext cx="691913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заполните таблицу</a:t>
            </a:r>
            <a:endParaRPr lang="ru-RU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41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93861" y="22527"/>
            <a:ext cx="3786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743" y="632687"/>
            <a:ext cx="98744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Теплоход идет по реке. Скорость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теплохода равна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км/ч.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Какое расстояние пройдет теплоход за 4ч?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76890"/>
            <a:ext cx="3901043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" y="5229200"/>
            <a:ext cx="9144000" cy="1628800"/>
          </a:xfrm>
          <a:prstGeom prst="rect">
            <a:avLst/>
          </a:prstGeom>
          <a:solidFill>
            <a:srgbClr val="40B1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5 км/ч</a:t>
            </a:r>
            <a:endParaRPr lang="ru-RU" sz="4000" b="1" dirty="0">
              <a:solidFill>
                <a:srgbClr val="FFFF0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67544" y="6597352"/>
            <a:ext cx="7992888" cy="0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404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5" t="25277" r="25226" b="26151"/>
          <a:stretch/>
        </p:blipFill>
        <p:spPr bwMode="auto">
          <a:xfrm>
            <a:off x="5004048" y="3933056"/>
            <a:ext cx="4237103" cy="3096344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116632"/>
            <a:ext cx="6264696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Широка река,  высоки берега.</a:t>
            </a: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речке быстро мы спустились, </a:t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Наклонились и умылись. </a:t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1.2.3.4. – вот как славно освежились. </a:t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теперь поплыли дружно, </a:t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так руками нужно- </a:t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– раз, раз – это брасс. </a:t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Качаясь на волне – плывём на спине. </a:t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Вышли на берег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крутой</a:t>
            </a:r>
          </a:p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отправились домой!</a:t>
            </a:r>
          </a:p>
          <a:p>
            <a:pPr algn="ctr"/>
            <a:r>
              <a:rPr lang="ru-RU" i="1" dirty="0"/>
              <a:t/>
            </a:r>
            <a:br>
              <a:rPr lang="ru-RU" i="1" dirty="0"/>
            </a:br>
            <a:r>
              <a:rPr lang="ru-RU" i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251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064896" cy="4747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Самостоятельная работа.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вариант. 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Собственная скорость теплохода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18 км/ч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Теплоход прошел 3 ч по течению реки и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 против течения. Какой путь прошел теплоход, если скорость течения реки 3 км/ч?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вариант.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Собственная скорость лодки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19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км/ч. Лодка прошла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4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 по течению реки и 2 ч против течения. Какой путь прошла лодка, если скорость течения реки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км/ч?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6052" y="5676693"/>
            <a:ext cx="16001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93 км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00192" y="5747482"/>
            <a:ext cx="16984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118 км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66346" y="5716705"/>
            <a:ext cx="16001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87 км</a:t>
            </a:r>
            <a:endParaRPr lang="ru-RU" sz="4400" b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67300" y="5676692"/>
            <a:ext cx="18822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105 км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4176383"/>
            <a:ext cx="299633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6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Василе</a:t>
            </a:r>
            <a:r>
              <a:rPr lang="ru-RU" b="1" dirty="0">
                <a:solidFill>
                  <a:srgbClr val="00206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03848" y="4176383"/>
            <a:ext cx="2488886" cy="1105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вский</a:t>
            </a:r>
            <a:endParaRPr lang="ru-RU" sz="6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52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  <p:bldP spid="6" grpId="1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06239" y="326999"/>
            <a:ext cx="478802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F3F3F"/>
                </a:solidFill>
                <a:latin typeface="verdana" panose="020B0604030504040204" pitchFamily="34" charset="0"/>
              </a:rPr>
              <a:t> </a:t>
            </a:r>
            <a:r>
              <a:rPr lang="ru-RU" sz="2000" b="1" dirty="0" smtClean="0">
                <a:solidFill>
                  <a:srgbClr val="002060"/>
                </a:solidFill>
                <a:latin typeface="verdana" panose="020B0604030504040204" pitchFamily="34" charset="0"/>
              </a:rPr>
              <a:t>Маршал </a:t>
            </a:r>
            <a:r>
              <a:rPr lang="ru-RU" sz="2000" b="1" dirty="0">
                <a:solidFill>
                  <a:srgbClr val="002060"/>
                </a:solidFill>
                <a:latin typeface="verdana" panose="020B0604030504040204" pitchFamily="34" charset="0"/>
              </a:rPr>
              <a:t>Василевский</a:t>
            </a:r>
            <a:r>
              <a:rPr lang="ru-RU" sz="2000" b="1" dirty="0" smtClean="0">
                <a:solidFill>
                  <a:srgbClr val="002060"/>
                </a:solidFill>
                <a:latin typeface="verdana" panose="020B0604030504040204" pitchFamily="34" charset="0"/>
              </a:rPr>
              <a:t>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(1895—1977) — советский военачальник, Маршал Советского Союза, дважды Герой Советского Союза.</a:t>
            </a:r>
            <a:endParaRPr lang="ru-RU" sz="2000" b="1" dirty="0" smtClean="0">
              <a:solidFill>
                <a:srgbClr val="3F3F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rgbClr val="3F3F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3F3F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годы Великой </a:t>
            </a:r>
            <a:r>
              <a:rPr lang="ru-RU" sz="2000" b="1" dirty="0">
                <a:solidFill>
                  <a:srgbClr val="3F3F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Отечественной </a:t>
            </a:r>
            <a:r>
              <a:rPr lang="ru-RU" sz="2000" b="1" dirty="0" smtClean="0">
                <a:solidFill>
                  <a:srgbClr val="3F3F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Войны</a:t>
            </a:r>
            <a:r>
              <a:rPr lang="en-US" sz="2000" b="1" dirty="0" smtClean="0">
                <a:solidFill>
                  <a:srgbClr val="3F3F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3F3F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</a:t>
            </a:r>
            <a:r>
              <a:rPr lang="ru-RU" sz="2000" b="1" dirty="0">
                <a:solidFill>
                  <a:srgbClr val="3F3F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Михайлович </a:t>
            </a:r>
            <a:r>
              <a:rPr lang="ru-RU" sz="2000" b="1" dirty="0" smtClean="0">
                <a:solidFill>
                  <a:srgbClr val="3F3F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</a:t>
            </a:r>
            <a:r>
              <a:rPr lang="ru-RU" sz="2000" b="1" dirty="0">
                <a:solidFill>
                  <a:srgbClr val="3F3F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Генерального </a:t>
            </a:r>
            <a:r>
              <a:rPr lang="ru-RU" sz="2000" b="1" dirty="0" smtClean="0">
                <a:solidFill>
                  <a:srgbClr val="3F3F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штаба. Он принимал </a:t>
            </a:r>
            <a:r>
              <a:rPr lang="ru-RU" sz="2000" b="1" dirty="0">
                <a:solidFill>
                  <a:srgbClr val="3F3F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активное участие </a:t>
            </a:r>
            <a:r>
              <a:rPr lang="ru-RU" sz="2000" b="1" dirty="0" smtClean="0">
                <a:solidFill>
                  <a:srgbClr val="3F3F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разработке </a:t>
            </a:r>
            <a:r>
              <a:rPr lang="ru-RU" sz="2000" b="1" dirty="0">
                <a:solidFill>
                  <a:srgbClr val="3F3F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dirty="0" smtClean="0">
                <a:solidFill>
                  <a:srgbClr val="3F3F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осуществлении </a:t>
            </a:r>
            <a:r>
              <a:rPr lang="ru-RU" sz="2000" b="1" dirty="0">
                <a:solidFill>
                  <a:srgbClr val="3F3F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самых крупных военных операций практически на всем советско-германском фронте. С февраля сорок пятого года командовал могущественным Белорусским фронтом, потом руководил штурмом города Кёнигсберга. 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Василевский Александр Михайлович - маршал побед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3" y="323463"/>
            <a:ext cx="4257757" cy="58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414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300" name="WordArt 4"/>
          <p:cNvSpPr>
            <a:spLocks noChangeArrowheads="1" noChangeShapeType="1" noTextEdit="1"/>
          </p:cNvSpPr>
          <p:nvPr/>
        </p:nvSpPr>
        <p:spPr bwMode="auto">
          <a:xfrm>
            <a:off x="683568" y="404664"/>
            <a:ext cx="2448272" cy="612068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 typeface="Wingdings" pitchFamily="2" charset="2"/>
              <a:buNone/>
            </a:pPr>
            <a:r>
              <a:rPr lang="ru-RU" sz="3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Я</a:t>
            </a:r>
          </a:p>
        </p:txBody>
      </p:sp>
      <p:pic>
        <p:nvPicPr>
          <p:cNvPr id="311303" name="Picture 7" descr="Учениц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087" y="3140968"/>
            <a:ext cx="4312401" cy="371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347864" y="404664"/>
            <a:ext cx="457200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4800" b="1" dirty="0">
                <a:solidFill>
                  <a:srgbClr val="003399"/>
                </a:solidFill>
              </a:rPr>
              <a:t>повторил</a:t>
            </a:r>
          </a:p>
          <a:p>
            <a:endParaRPr lang="ru-RU" altLang="ru-RU" sz="4800" b="1" dirty="0">
              <a:solidFill>
                <a:srgbClr val="003399"/>
              </a:solidFill>
            </a:endParaRPr>
          </a:p>
          <a:p>
            <a:r>
              <a:rPr lang="ru-RU" altLang="ru-RU" sz="4800" b="1" dirty="0">
                <a:solidFill>
                  <a:srgbClr val="003399"/>
                </a:solidFill>
              </a:rPr>
              <a:t>знаю</a:t>
            </a:r>
          </a:p>
          <a:p>
            <a:endParaRPr lang="ru-RU" altLang="ru-RU" sz="4800" b="1" dirty="0">
              <a:solidFill>
                <a:srgbClr val="003399"/>
              </a:solidFill>
            </a:endParaRPr>
          </a:p>
          <a:p>
            <a:r>
              <a:rPr lang="ru-RU" altLang="ru-RU" sz="4800" b="1" dirty="0">
                <a:solidFill>
                  <a:srgbClr val="003399"/>
                </a:solidFill>
              </a:rPr>
              <a:t>узнал </a:t>
            </a:r>
          </a:p>
        </p:txBody>
      </p:sp>
    </p:spTree>
    <p:extLst>
      <p:ext uri="{BB962C8B-B14F-4D97-AF65-F5344CB8AC3E}">
        <p14:creationId xmlns:p14="http://schemas.microsoft.com/office/powerpoint/2010/main" val="394196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83" y="0"/>
            <a:ext cx="9154183" cy="6850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561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5179" y="0"/>
            <a:ext cx="82350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Какими величинами характеризуется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движение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0627" y="2564904"/>
            <a:ext cx="22826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корость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1208" y="4005064"/>
            <a:ext cx="15007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ремя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3048" y="5215528"/>
            <a:ext cx="28578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асстояние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88224" y="3785190"/>
            <a:ext cx="55496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i="1" dirty="0" smtClean="0">
                <a:solidFill>
                  <a:srgbClr val="C00000"/>
                </a:solidFill>
              </a:rPr>
              <a:t>t</a:t>
            </a:r>
            <a:endParaRPr lang="ru-RU" sz="6600" b="1" i="1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7857108" y="3739942"/>
                <a:ext cx="946093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66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𝑽</m:t>
                      </m:r>
                    </m:oMath>
                  </m:oMathPara>
                </a14:m>
                <a:endParaRPr lang="ru-RU" sz="66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7108" y="3739942"/>
                <a:ext cx="946093" cy="1107996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Прямоугольник 10"/>
          <p:cNvSpPr/>
          <p:nvPr/>
        </p:nvSpPr>
        <p:spPr>
          <a:xfrm>
            <a:off x="5013899" y="3739942"/>
            <a:ext cx="86754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 </a:t>
            </a:r>
            <a:endParaRPr lang="ru-RU" sz="6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81444" y="2542539"/>
            <a:ext cx="30065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км\ч , м\с</a:t>
            </a:r>
            <a:r>
              <a:rPr lang="en-US" sz="44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/>
              <a:t>          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883676" y="3822094"/>
            <a:ext cx="30809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ас</a:t>
            </a:r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, мин, сек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690632" y="5215528"/>
            <a:ext cx="15616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км, м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395016" y="1290874"/>
            <a:ext cx="23937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8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диницы</a:t>
            </a:r>
          </a:p>
          <a:p>
            <a:pPr algn="ctr"/>
            <a:r>
              <a:rPr lang="ru-RU" sz="28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измерения</a:t>
            </a:r>
            <a:endParaRPr lang="ru-RU" sz="2800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41259" y="1475541"/>
            <a:ext cx="1881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величина</a:t>
            </a:r>
            <a:r>
              <a:rPr lang="ru-RU" dirty="0"/>
              <a:t>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528252" y="1537096"/>
            <a:ext cx="2087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обозначение</a:t>
            </a:r>
            <a:endParaRPr lang="ru-RU" sz="2800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91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59259E-6 L -0.09566 0.1888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11111E-6 L -0.25868 -0.0067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34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59259E-6 L -0.41094 -0.1891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56" y="-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8" grpId="1"/>
      <p:bldP spid="10" grpId="0" animBg="1"/>
      <p:bldP spid="10" grpId="1" animBg="1"/>
      <p:bldP spid="11" grpId="0"/>
      <p:bldP spid="11" grpId="1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81390"/>
            <a:ext cx="9252520" cy="693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507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2770"/>
            <a:ext cx="3786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устно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9817" y="755052"/>
            <a:ext cx="83529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Собственная скорость моторной лодки по озеру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км/ч.  Какой путь пройдет лодка за 2 часа?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people4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924944"/>
            <a:ext cx="3528392" cy="3414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988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-25742" y="5085184"/>
            <a:ext cx="9125967" cy="172819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5</a:t>
            </a:r>
            <a:r>
              <a:rPr lang="ru-RU" sz="4000" b="1" dirty="0" smtClean="0">
                <a:solidFill>
                  <a:srgbClr val="FFFF00"/>
                </a:solidFill>
              </a:rPr>
              <a:t> км/ч</a:t>
            </a:r>
            <a:endParaRPr lang="ru-RU" sz="4000" b="1" dirty="0">
              <a:solidFill>
                <a:srgbClr val="FFFF00"/>
              </a:solidFill>
            </a:endParaRPr>
          </a:p>
        </p:txBody>
      </p:sp>
      <p:pic>
        <p:nvPicPr>
          <p:cNvPr id="9" name="Picture 3" descr="C:\Documents and Settings\Admin\Мои документы\Мои рисунки\Анимашки\3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391" y="3501008"/>
            <a:ext cx="4143384" cy="2286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 стрелкой 10"/>
          <p:cNvCxnSpPr/>
          <p:nvPr/>
        </p:nvCxnSpPr>
        <p:spPr>
          <a:xfrm>
            <a:off x="553242" y="6360902"/>
            <a:ext cx="7691166" cy="2042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233869" y="116632"/>
            <a:ext cx="3786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устно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9141" y="859864"/>
            <a:ext cx="833619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Катер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идёт вверх по Амуру. Какова скорость движения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катера,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скорость течения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км/ч,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собственная скорость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лодки 20 км/ч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понимаете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выражение                                     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«вверх по течению»? </a:t>
            </a: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скоростей не совпадают)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53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93861" y="22527"/>
            <a:ext cx="3786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устно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743" y="632687"/>
            <a:ext cx="987444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Теплоход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идёт вниз по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Амуру.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Какова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движения теплохода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скорость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течения                  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км/ч, а собственная скорость теплохода равна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км/ч?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понимаете выражение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«вниз по течению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движения воды в реке и направление движения теплохода совпадают.) 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9" y="3240360"/>
            <a:ext cx="3093861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" y="5733256"/>
            <a:ext cx="9144000" cy="1124744"/>
          </a:xfrm>
          <a:prstGeom prst="rect">
            <a:avLst/>
          </a:prstGeom>
          <a:solidFill>
            <a:srgbClr val="40B1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5 км/ч</a:t>
            </a:r>
            <a:endParaRPr lang="ru-RU" sz="4000" b="1" dirty="0">
              <a:solidFill>
                <a:srgbClr val="FFFF0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67544" y="6597352"/>
            <a:ext cx="7992888" cy="0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635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219611"/>
            <a:ext cx="69772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Взаимосвязь между величинами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84256" y="420986"/>
            <a:ext cx="62388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6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79555" y="865942"/>
            <a:ext cx="3642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 smtClean="0">
                <a:solidFill>
                  <a:srgbClr val="C00000"/>
                </a:solidFill>
              </a:rPr>
              <a:t>t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228184" y="822584"/>
                <a:ext cx="55335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𝑽</m:t>
                      </m:r>
                    </m:oMath>
                  </m:oMathPara>
                </a14:m>
                <a:endParaRPr lang="ru-RU" sz="32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8184" y="822584"/>
                <a:ext cx="553357" cy="584775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641763" y="797383"/>
                <a:ext cx="128881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1" i="1" smtClean="0">
                          <a:solidFill>
                            <a:srgbClr val="C00000"/>
                          </a:solidFill>
                          <a:latin typeface="Cambria Math"/>
                          <a:cs typeface="Times New Roman" pitchFamily="18" charset="0"/>
                        </a:rPr>
                        <m:t>=</m:t>
                      </m:r>
                      <m:r>
                        <a:rPr lang="en-US" sz="3200" b="1" i="1" smtClean="0">
                          <a:solidFill>
                            <a:srgbClr val="C00000"/>
                          </a:solidFill>
                          <a:latin typeface="Cambria Math"/>
                          <a:cs typeface="Times New Roman" pitchFamily="18" charset="0"/>
                        </a:rPr>
                        <m:t>𝑺</m:t>
                      </m:r>
                      <m:r>
                        <a:rPr lang="ru-RU" sz="3200" b="1" i="1" smtClean="0">
                          <a:solidFill>
                            <a:srgbClr val="C00000"/>
                          </a:solidFill>
                          <a:latin typeface="Cambria Math"/>
                          <a:cs typeface="Times New Roman" pitchFamily="18" charset="0"/>
                        </a:rPr>
                        <m:t>:</m:t>
                      </m:r>
                      <m:r>
                        <a:rPr lang="en-US" sz="3200" b="1" i="1" smtClean="0">
                          <a:solidFill>
                            <a:srgbClr val="C00000"/>
                          </a:solidFill>
                          <a:latin typeface="Cambria Math"/>
                          <a:cs typeface="Times New Roman" pitchFamily="18" charset="0"/>
                        </a:rPr>
                        <m:t>𝒕</m:t>
                      </m:r>
                    </m:oMath>
                  </m:oMathPara>
                </a14:m>
                <a:endParaRPr lang="ru-RU" sz="32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1763" y="797383"/>
                <a:ext cx="1288814" cy="584775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143757" y="840275"/>
                <a:ext cx="155901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32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𝑺</m:t>
                      </m:r>
                      <m:r>
                        <a:rPr lang="ru-RU" sz="32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 :</m:t>
                      </m:r>
                      <m:r>
                        <a:rPr lang="en-US" sz="3200" b="1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𝑽</m:t>
                      </m:r>
                    </m:oMath>
                  </m:oMathPara>
                </a14:m>
                <a:endParaRPr lang="ru-RU" sz="32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3757" y="840275"/>
                <a:ext cx="1559017" cy="584775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835696" y="853382"/>
                <a:ext cx="122943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sz="3200" b="1" i="0" smtClean="0">
                        <a:solidFill>
                          <a:srgbClr val="C00000"/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en-US" sz="3200" b="1" i="1" smtClean="0">
                        <a:solidFill>
                          <a:srgbClr val="C00000"/>
                        </a:solidFill>
                        <a:latin typeface="Cambria Math"/>
                        <a:cs typeface="Times New Roman" pitchFamily="18" charset="0"/>
                      </a:rPr>
                      <m:t>𝑽</m:t>
                    </m:r>
                    <m:r>
                      <a:rPr lang="en-US" sz="3200" b="1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r>
                      <a:rPr lang="en-US" sz="3200" b="1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𝒕</m:t>
                    </m:r>
                  </m:oMath>
                </a14:m>
                <a:endParaRPr lang="ru-RU" sz="32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853382"/>
                <a:ext cx="1229439" cy="584775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12376" t="-14583" b="-322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Group 1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4919166"/>
              </p:ext>
            </p:extLst>
          </p:nvPr>
        </p:nvGraphicFramePr>
        <p:xfrm>
          <a:off x="788961" y="2492896"/>
          <a:ext cx="7715250" cy="2767966"/>
        </p:xfrm>
        <a:graphic>
          <a:graphicData uri="http://schemas.openxmlformats.org/drawingml/2006/table">
            <a:tbl>
              <a:tblPr/>
              <a:tblGrid>
                <a:gridCol w="2571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71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1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u-RU" sz="35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endParaRPr kumimoji="0" lang="ru-RU" altLang="ru-RU" sz="35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A5002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altLang="ru-RU" sz="3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t</a:t>
                      </a:r>
                      <a:endParaRPr kumimoji="0" lang="ru-RU" altLang="ru-RU" sz="3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8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alt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r>
                        <a:rPr kumimoji="0" lang="ru-RU" alt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r>
                        <a:rPr kumimoji="0" lang="en-US" alt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 </a:t>
                      </a:r>
                      <a:r>
                        <a:rPr kumimoji="0" lang="ru-RU" alt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alt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 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500 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 м</a:t>
                      </a:r>
                      <a:r>
                        <a:rPr kumimoji="0" lang="en-US" alt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ru-RU" alt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мин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alt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8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alt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 км</a:t>
                      </a:r>
                      <a:r>
                        <a:rPr kumimoji="0" lang="en-US" alt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ru-RU" alt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 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240 км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60 км/ч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alt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369907" y="2492896"/>
                <a:ext cx="55335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𝑽</m:t>
                      </m:r>
                    </m:oMath>
                  </m:oMathPara>
                </a14:m>
                <a:endParaRPr lang="ru-RU" sz="3200" b="1" dirty="0">
                  <a:solidFill>
                    <a:srgbClr val="A5002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9907" y="2492896"/>
                <a:ext cx="553357" cy="584775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796114" y="1700808"/>
            <a:ext cx="5104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Заполните таблицу устно.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61656" y="3134489"/>
            <a:ext cx="135005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40 км</a:t>
            </a:r>
            <a:r>
              <a:rPr lang="en-US" sz="2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ru-RU" sz="2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ч</a:t>
            </a:r>
            <a:endParaRPr lang="ru-RU" sz="2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34122" y="3717032"/>
            <a:ext cx="15888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100 мин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53402" y="4220428"/>
            <a:ext cx="13308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126 км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39761" y="4743648"/>
            <a:ext cx="692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 ч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834142"/>
            <a:ext cx="73985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Тройка лошадей пробежала 24 км за 3 часа. Сколько км пробежала каждая лошадь?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3695" y="71046"/>
            <a:ext cx="29418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Решите устно.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3500438"/>
            <a:ext cx="9144000" cy="157163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25" descr="Horse25"/>
          <p:cNvPicPr>
            <a:picLocks noChangeAspect="1" noChangeArrowheads="1" noCrop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-135466" y="2327910"/>
            <a:ext cx="2233613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5" descr="Horse25"/>
          <p:cNvPicPr>
            <a:picLocks noChangeAspect="1" noChangeArrowheads="1" noCrop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-169002" y="3114278"/>
            <a:ext cx="2233613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5" descr="Horse25"/>
          <p:cNvPicPr>
            <a:picLocks noChangeAspect="1" noChangeArrowheads="1" noCrop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-131612" y="4002722"/>
            <a:ext cx="2233613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9512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81481E-6 L 0.74392 0.00416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187" y="20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59259E-6 L 0.74809 0.00787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96" y="39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73594 -0.00648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88" y="-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744" y="639923"/>
            <a:ext cx="89644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участке дороги длиной 276 км стоит знак ограничения скорости до 60 км/ч. Нарушил ли его водитель, если это расстояние он преодолел за 4 часа?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155804"/>
            <a:ext cx="17411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Решите.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6" name="Параллелограмм 5"/>
          <p:cNvSpPr/>
          <p:nvPr/>
        </p:nvSpPr>
        <p:spPr>
          <a:xfrm rot="20918811">
            <a:off x="-554451" y="4027359"/>
            <a:ext cx="9989603" cy="654918"/>
          </a:xfrm>
          <a:prstGeom prst="parallelogram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8" name="Прямая соединительная линия 7"/>
          <p:cNvCxnSpPr>
            <a:stCxn id="6" idx="5"/>
            <a:endCxn id="6" idx="2"/>
          </p:cNvCxnSpPr>
          <p:nvPr/>
        </p:nvCxnSpPr>
        <p:spPr>
          <a:xfrm flipV="1">
            <a:off x="-376452" y="3387678"/>
            <a:ext cx="9633605" cy="1934280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7" name="Picture 3" descr="C:\Users\Учитель\Documents\5 класс\машина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552204"/>
            <a:ext cx="2147874" cy="996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62" y="3150676"/>
            <a:ext cx="1030411" cy="103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759767" y="4066786"/>
            <a:ext cx="0" cy="576064"/>
          </a:xfrm>
          <a:prstGeom prst="line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9611">
            <a:off x="-124009" y="4471772"/>
            <a:ext cx="9405904" cy="66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 rot="20629136">
            <a:off x="3862561" y="5147627"/>
            <a:ext cx="15648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276 км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68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77778E-7 4.07407E-6 L -1.05451 0.2548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726" y="1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2675" y="107281"/>
            <a:ext cx="77986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Итак</a:t>
            </a:r>
            <a:r>
              <a:rPr lang="ru-RU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чтобы найти скорость автомобиля, </a:t>
            </a: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надо </a:t>
            </a:r>
            <a:r>
              <a:rPr lang="ru-RU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пройденное </a:t>
            </a: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расстояние разделить</a:t>
            </a:r>
          </a:p>
          <a:p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время.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80597" y="2788186"/>
            <a:ext cx="49830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можно ли поступать </a:t>
            </a:r>
          </a:p>
          <a:p>
            <a:pPr algn="r"/>
            <a:r>
              <a:rPr lang="ru-RU" sz="3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так же, если </a:t>
            </a:r>
            <a:r>
              <a:rPr lang="ru-RU" sz="32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речь идет </a:t>
            </a:r>
            <a:endParaRPr lang="ru-RU" sz="3200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3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32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водном транспорте?</a:t>
            </a:r>
          </a:p>
        </p:txBody>
      </p:sp>
      <p:sp>
        <p:nvSpPr>
          <p:cNvPr id="4" name="Параллелограмм 3"/>
          <p:cNvSpPr/>
          <p:nvPr/>
        </p:nvSpPr>
        <p:spPr>
          <a:xfrm rot="21441145">
            <a:off x="-237777" y="1903016"/>
            <a:ext cx="9808366" cy="865694"/>
          </a:xfrm>
          <a:prstGeom prst="parallelogram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292" name="Picture 4" descr="C:\Users\Учитель\Documents\5 класс\3249533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4830">
            <a:off x="7854496" y="1411437"/>
            <a:ext cx="1905000" cy="116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вода.gif"/>
          <p:cNvPicPr>
            <a:picLocks noChangeAspect="1"/>
          </p:cNvPicPr>
          <p:nvPr/>
        </p:nvPicPr>
        <p:blipFill>
          <a:blip r:embed="rId3" cstate="print"/>
          <a:srcRect t="65625"/>
          <a:stretch>
            <a:fillRect/>
          </a:stretch>
        </p:blipFill>
        <p:spPr>
          <a:xfrm>
            <a:off x="0" y="6141831"/>
            <a:ext cx="9143999" cy="716169"/>
          </a:xfrm>
          <a:prstGeom prst="rect">
            <a:avLst/>
          </a:prstGeom>
        </p:spPr>
      </p:pic>
      <p:pic>
        <p:nvPicPr>
          <p:cNvPr id="12293" name="Picture 5" descr="C:\Users\Учитель\Documents\5 класс\59099955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52536" y="5013176"/>
            <a:ext cx="1944216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022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500" decel="495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44444E-6 -2.22222E-6 L -0.88055 0.072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028" y="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96296E-6 L 0.76788 -0.00533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85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10775"/>
            <a:ext cx="5071244" cy="374722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5102087" cy="3371423"/>
          </a:xfrm>
          <a:prstGeom prst="roundRect">
            <a:avLst>
              <a:gd name="adj" fmla="val 2303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75576" y="260648"/>
            <a:ext cx="3670748" cy="12926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можно сказать о </a:t>
            </a:r>
          </a:p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вижении бумажных </a:t>
            </a:r>
          </a:p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орабликов: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10667" y="1609908"/>
            <a:ext cx="160056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лужице;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3635896" y="1863104"/>
            <a:ext cx="2458476" cy="760186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281112" y="1858805"/>
            <a:ext cx="1343381" cy="7078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ручье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7285043" y="2657613"/>
            <a:ext cx="1052379" cy="1958115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02377" y="4245723"/>
            <a:ext cx="3607206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чего могут 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двигаться эти 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кораблики</a:t>
            </a:r>
            <a:r>
              <a:rPr lang="en-US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17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5576" y="106412"/>
            <a:ext cx="7932171" cy="8617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Отличается ли движение  по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 движения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озеру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sz="2800" b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A500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Озеро на плане деревьев :: Обои для рабочего стол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52"/>
          <a:stretch/>
        </p:blipFill>
        <p:spPr bwMode="auto">
          <a:xfrm>
            <a:off x="0" y="1067191"/>
            <a:ext cx="9144000" cy="579080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0077" flipH="1">
            <a:off x="2644605" y="4651115"/>
            <a:ext cx="2428100" cy="160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5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18 -0.00069 C 0.06494 0.03148 0.12466 0.03218 0.1323 0.00162 C 0.14046 -0.02731 0.09445 -0.07731 0.02969 -0.1088 C -0.03525 -0.14074 -0.09305 -0.14143 -0.10261 -0.11157 C -0.11025 -0.08148 -0.06459 -0.03148 0.00018 -0.00069 Z " pathEditMode="relative" rAng="1200000" ptsTypes="AAA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8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31" presetClass="path" presetSubtype="0" accel="50000" de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018 -0.00046 C 0.0033 -0.0044 0.02396 -0.04768 0.05209 -0.03472 C 0.09565 -0.01505 0.10678 0.02407 0.15382 0.0044 C 0.18351 -0.00741 0.22292 -0.04745 0.24532 -0.03866 C 0.29428 -0.01991 0.29601 0.03565 0.28733 0.08218 C 0.27587 0.15023 0.20001 0.18403 0.11945 0.16458 C 0.03803 0.14144 -0.01459 0.04815 0.00018 -0.00046 Z " pathEditMode="relative" rAng="840000" ptsTypes="AAAAA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3163" y="1268760"/>
            <a:ext cx="8867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Лодка за 3 ч проплыла по озеру 30 км.  Найдите собственную скорость лодки.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9832" y="156203"/>
            <a:ext cx="3786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устно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284984"/>
            <a:ext cx="4032448" cy="2757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96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797</TotalTime>
  <Words>608</Words>
  <Application>Microsoft Office PowerPoint</Application>
  <PresentationFormat>Экран (4:3)</PresentationFormat>
  <Paragraphs>201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3" baseType="lpstr">
      <vt:lpstr>Arial</vt:lpstr>
      <vt:lpstr>Calibri</vt:lpstr>
      <vt:lpstr>Cambria Math</vt:lpstr>
      <vt:lpstr>Georgia</vt:lpstr>
      <vt:lpstr>Times New Roman</vt:lpstr>
      <vt:lpstr>Trebuchet MS</vt:lpstr>
      <vt:lpstr>verdana</vt:lpstr>
      <vt:lpstr>verdana</vt:lpstr>
      <vt:lpstr>Wingdings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user</cp:lastModifiedBy>
  <cp:revision>76</cp:revision>
  <dcterms:created xsi:type="dcterms:W3CDTF">2014-08-16T11:41:15Z</dcterms:created>
  <dcterms:modified xsi:type="dcterms:W3CDTF">2023-02-01T12:38:26Z</dcterms:modified>
</cp:coreProperties>
</file>