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DC41-451C-4227-9574-FD3DC7C35E33}" type="datetimeFigureOut">
              <a:rPr lang="ru-RU" smtClean="0"/>
              <a:t>26.11.2014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A4F8C-FEEB-4293-AB00-7565F7A900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6003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DC41-451C-4227-9574-FD3DC7C35E33}" type="datetimeFigureOut">
              <a:rPr lang="ru-RU" smtClean="0"/>
              <a:t>26.11.2014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A4F8C-FEEB-4293-AB00-7565F7A900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4776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DC41-451C-4227-9574-FD3DC7C35E33}" type="datetimeFigureOut">
              <a:rPr lang="ru-RU" smtClean="0"/>
              <a:t>26.11.2014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A4F8C-FEEB-4293-AB00-7565F7A900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4062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DC41-451C-4227-9574-FD3DC7C35E33}" type="datetimeFigureOut">
              <a:rPr lang="ru-RU" smtClean="0"/>
              <a:t>26.11.2014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A4F8C-FEEB-4293-AB00-7565F7A900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050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DC41-451C-4227-9574-FD3DC7C35E33}" type="datetimeFigureOut">
              <a:rPr lang="ru-RU" smtClean="0"/>
              <a:t>26.11.2014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A4F8C-FEEB-4293-AB00-7565F7A900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6229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DC41-451C-4227-9574-FD3DC7C35E33}" type="datetimeFigureOut">
              <a:rPr lang="ru-RU" smtClean="0"/>
              <a:t>26.11.2014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A4F8C-FEEB-4293-AB00-7565F7A900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2537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DC41-451C-4227-9574-FD3DC7C35E33}" type="datetimeFigureOut">
              <a:rPr lang="ru-RU" smtClean="0"/>
              <a:t>26.11.2014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A4F8C-FEEB-4293-AB00-7565F7A900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4920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DC41-451C-4227-9574-FD3DC7C35E33}" type="datetimeFigureOut">
              <a:rPr lang="ru-RU" smtClean="0"/>
              <a:t>26.11.2014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A4F8C-FEEB-4293-AB00-7565F7A900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163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DC41-451C-4227-9574-FD3DC7C35E33}" type="datetimeFigureOut">
              <a:rPr lang="ru-RU" smtClean="0"/>
              <a:t>26.11.2014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A4F8C-FEEB-4293-AB00-7565F7A900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1444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DC41-451C-4227-9574-FD3DC7C35E33}" type="datetimeFigureOut">
              <a:rPr lang="ru-RU" smtClean="0"/>
              <a:t>26.11.2014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A4F8C-FEEB-4293-AB00-7565F7A900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5963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DC41-451C-4227-9574-FD3DC7C35E33}" type="datetimeFigureOut">
              <a:rPr lang="ru-RU" smtClean="0"/>
              <a:t>26.11.2014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A4F8C-FEEB-4293-AB00-7565F7A900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253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2DC41-451C-4227-9574-FD3DC7C35E33}" type="datetimeFigureOut">
              <a:rPr lang="ru-RU" smtClean="0"/>
              <a:t>26.11.2014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7A4F8C-FEEB-4293-AB00-7565F7A900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1053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photobank.3vx.ru/26558-detskie_mechtyi_na_~_thesong_na_deviantart.html" TargetMode="External"/><Relationship Id="rId13" Type="http://schemas.openxmlformats.org/officeDocument/2006/relationships/hyperlink" Target="http://moyagazeta.com/news/print-15547.html" TargetMode="External"/><Relationship Id="rId3" Type="http://schemas.openxmlformats.org/officeDocument/2006/relationships/hyperlink" Target="http://forum.k4at.ru/index.php?topic=3496.0" TargetMode="External"/><Relationship Id="rId7" Type="http://schemas.openxmlformats.org/officeDocument/2006/relationships/hyperlink" Target="http://yablor.ru/blogs/neispolnennaya-mechta/1718676" TargetMode="External"/><Relationship Id="rId12" Type="http://schemas.openxmlformats.org/officeDocument/2006/relationships/hyperlink" Target="http://alisalev.com/news/2012-02-07" TargetMode="External"/><Relationship Id="rId2" Type="http://schemas.openxmlformats.org/officeDocument/2006/relationships/hyperlink" Target="http://www.kidskidki.ru/blog/detskie-sny-chto-tebe-snitsya-malysh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llday2.com/index.php?newsid=148207" TargetMode="External"/><Relationship Id="rId11" Type="http://schemas.openxmlformats.org/officeDocument/2006/relationships/hyperlink" Target="http://moy-znak-zodiaka.ru/25-&#1072;&#1087;&#1088;&#1077;&#1083;&#1103;-&#1079;&#1085;&#1072;&#1082;-&#1079;&#1086;&#1076;&#1080;&#1072;&#1082;&#1072;.html" TargetMode="External"/><Relationship Id="rId5" Type="http://schemas.openxmlformats.org/officeDocument/2006/relationships/hyperlink" Target="http://forum.daode.ru/139556-post1.html" TargetMode="External"/><Relationship Id="rId10" Type="http://schemas.openxmlformats.org/officeDocument/2006/relationships/hyperlink" Target="http://vsekommentarii.com/news/2012/09/11/7159623.htm" TargetMode="External"/><Relationship Id="rId4" Type="http://schemas.openxmlformats.org/officeDocument/2006/relationships/hyperlink" Target="http://best-marfino.ru/2013/11/page/26/" TargetMode="External"/><Relationship Id="rId9" Type="http://schemas.openxmlformats.org/officeDocument/2006/relationships/hyperlink" Target="http://www.smeshnie.ru/page/364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04664"/>
            <a:ext cx="7772400" cy="1971650"/>
          </a:xfr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bg1"/>
                </a:solidFill>
              </a:rPr>
              <a:t>КАК НЕ </a:t>
            </a:r>
            <a:r>
              <a:rPr lang="ru-RU" dirty="0" smtClean="0">
                <a:solidFill>
                  <a:schemeClr val="bg1"/>
                </a:solidFill>
              </a:rPr>
              <a:t>СЛОМАТЬ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ДЕТСКИЕ МЕЧТЫ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" name="Picture 2" descr="Choose Happiness*, Ненавижу такие ситуации, когда даже п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564904"/>
            <a:ext cx="4042420" cy="4042420"/>
          </a:xfrm>
          <a:prstGeom prst="rect">
            <a:avLst/>
          </a:prstGeom>
          <a:noFill/>
          <a:ln w="508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5847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7544" y="260649"/>
            <a:ext cx="8208912" cy="23042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Про способность переводить мечты в намерения, про разработку стратегии, про постановку задач. Вот этому и надо учить с детства — задавать себе вопросы: «Как я могу это получить? Что я для этого могу сделать? Что я для этого сделаю завтра»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122" name="Picture 2" descr="Владимир Киселёв Element Blo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492896"/>
            <a:ext cx="6374877" cy="4232919"/>
          </a:xfrm>
          <a:prstGeom prst="rect">
            <a:avLst/>
          </a:prstGeom>
          <a:noFill/>
          <a:ln w="50800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5859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Без конкретных ежедневных шагов навстречу мечте — это просто витание в облаках.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212976"/>
            <a:ext cx="5510504" cy="2527374"/>
          </a:xfrm>
          <a:ln w="50800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</p:pic>
    </p:spTree>
    <p:extLst>
      <p:ext uri="{BB962C8B-B14F-4D97-AF65-F5344CB8AC3E}">
        <p14:creationId xmlns:p14="http://schemas.microsoft.com/office/powerpoint/2010/main" val="156278931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23528" y="332657"/>
            <a:ext cx="8280920" cy="2016224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Где же границы мечтам? В наших способностях и ресурсах. Способности можно развивать. Ресурсы можно привлекать. Если получилось переложить мечту на план действий, то все реально.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146" name="Picture 2" descr="Поверь в мечту. Работа в ОРИФЛЭЙМ - это модно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059" y="2276871"/>
            <a:ext cx="5452144" cy="4230865"/>
          </a:xfrm>
          <a:prstGeom prst="rect">
            <a:avLst/>
          </a:prstGeom>
          <a:noFill/>
          <a:ln w="50800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6227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Ребенок может сказать, что хочет говорящую собаку, не нужно  говорить «невозможно».  Можно ответить, что такой породы ПОКА нет. «Но может быть ты </a:t>
            </a:r>
            <a:r>
              <a:rPr lang="ru-RU" dirty="0" smtClean="0"/>
              <a:t>что-нибудь </a:t>
            </a:r>
            <a:r>
              <a:rPr lang="ru-RU" dirty="0"/>
              <a:t>потом придумаешь?»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172" name="Picture 4" descr="Новости NEWSru.com :: В Великобритании собака обрела дар реч…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16832"/>
            <a:ext cx="4104117" cy="3078089"/>
          </a:xfrm>
          <a:prstGeom prst="rect">
            <a:avLst/>
          </a:prstGeom>
          <a:noFill/>
          <a:ln w="50800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2806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0696">
            <a:off x="482693" y="624887"/>
            <a:ext cx="2592288" cy="1622031"/>
          </a:xfrm>
          <a:ln w="50800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15616" y="2564904"/>
            <a:ext cx="7056784" cy="165618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А дальше — зависит от степени заинтересованности и возраста ребенка. Можно читать про породы собак, можно рассказывать про разработки ученых.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9218" name="Picture 2" descr="Департамент шерифа американского штата Огайо принял на работу чихуахуа. Томский Обзор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33578">
            <a:off x="6267603" y="681364"/>
            <a:ext cx="2400267" cy="1800200"/>
          </a:xfrm>
          <a:prstGeom prst="rect">
            <a:avLst/>
          </a:prstGeom>
          <a:noFill/>
          <a:ln w="50800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4077072"/>
            <a:ext cx="3484777" cy="2609629"/>
          </a:xfrm>
          <a:prstGeom prst="rect">
            <a:avLst/>
          </a:prstGeom>
          <a:ln w="50800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</p:pic>
    </p:spTree>
    <p:extLst>
      <p:ext uri="{BB962C8B-B14F-4D97-AF65-F5344CB8AC3E}">
        <p14:creationId xmlns:p14="http://schemas.microsoft.com/office/powerpoint/2010/main" val="1912721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3528" y="404664"/>
            <a:ext cx="4038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Кто знает, забудет ребенок про эту идею или лет через тридцать изобретет датчики для собаки и устройство, которое будут транслировать вместо </a:t>
            </a:r>
            <a:r>
              <a:rPr lang="ru-RU" dirty="0" smtClean="0"/>
              <a:t>рычания</a:t>
            </a:r>
            <a:endParaRPr lang="ru-RU" dirty="0"/>
          </a:p>
        </p:txBody>
      </p:sp>
      <p:pic>
        <p:nvPicPr>
          <p:cNvPr id="5" name="Picture 2" descr="Вчені: собаки Гітлера вміли говорит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400" y="3573016"/>
            <a:ext cx="3837215" cy="2556545"/>
          </a:xfrm>
          <a:prstGeom prst="rect">
            <a:avLst/>
          </a:prstGeom>
          <a:noFill/>
          <a:ln w="50800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Выноска-облако 5"/>
          <p:cNvSpPr/>
          <p:nvPr/>
        </p:nvSpPr>
        <p:spPr>
          <a:xfrm>
            <a:off x="4499992" y="1916832"/>
            <a:ext cx="3960440" cy="165618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898400" y="2483314"/>
            <a:ext cx="327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отойди, а то укушу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630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32040" y="3429000"/>
            <a:ext cx="4038600" cy="3216425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Многие из нас  в детстве мечтали о кукле, которая по-настоящему ест. У современных девочек есть «бэби боны», которые и кушают, и ходят в туалет.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42" name="Picture 2" descr="Бэби бон малыши* ВКонтакт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6632"/>
            <a:ext cx="4250903" cy="4250903"/>
          </a:xfrm>
          <a:prstGeom prst="rect">
            <a:avLst/>
          </a:prstGeom>
          <a:noFill/>
          <a:ln w="50800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9906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43809" y="1124744"/>
            <a:ext cx="4038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А еще мы мечтали, чтобы по телефону можно было не только слышать, но и видеть. И звонить не только из дома, а вообще из любой точки планеты. Тогда это тоже казалось нереальным. Теперь есть интернет, </a:t>
            </a:r>
            <a:r>
              <a:rPr lang="ru-RU" dirty="0" err="1"/>
              <a:t>скайп</a:t>
            </a:r>
            <a:r>
              <a:rPr lang="ru-RU" dirty="0"/>
              <a:t>, планшеты. </a:t>
            </a:r>
          </a:p>
        </p:txBody>
      </p:sp>
      <p:pic>
        <p:nvPicPr>
          <p:cNvPr id="11266" name="Picture 2" descr="Как настроить Skype на планшет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04664"/>
            <a:ext cx="4130824" cy="1817563"/>
          </a:xfrm>
          <a:prstGeom prst="rect">
            <a:avLst/>
          </a:prstGeom>
          <a:noFill/>
          <a:ln w="50800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kucocame Writing away with Blog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70" name="Picture 6" descr="Будущее за электронными книгам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665" y="2792687"/>
            <a:ext cx="4108106" cy="3090738"/>
          </a:xfrm>
          <a:prstGeom prst="rect">
            <a:avLst/>
          </a:prstGeom>
          <a:noFill/>
          <a:ln w="50800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9692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15482"/>
            <a:ext cx="8169723" cy="5908561"/>
          </a:xfrm>
          <a:prstGeom prst="rect">
            <a:avLst/>
          </a:prstGeom>
          <a:ln w="50800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</p:pic>
    </p:spTree>
    <p:extLst>
      <p:ext uri="{BB962C8B-B14F-4D97-AF65-F5344CB8AC3E}">
        <p14:creationId xmlns:p14="http://schemas.microsoft.com/office/powerpoint/2010/main" val="19697723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Потому-что кто-то не просто мечтал, а еще и делал. </a:t>
            </a:r>
            <a:br>
              <a:rPr lang="ru-RU" dirty="0"/>
            </a:br>
            <a:endParaRPr lang="ru-RU" dirty="0"/>
          </a:p>
        </p:txBody>
      </p:sp>
      <p:pic>
        <p:nvPicPr>
          <p:cNvPr id="12290" name="Picture 2" descr="Блог Бодифлекс Елена Ба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84784"/>
            <a:ext cx="6763900" cy="5104632"/>
          </a:xfrm>
          <a:prstGeom prst="rect">
            <a:avLst/>
          </a:prstGeom>
          <a:noFill/>
          <a:ln w="50800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0137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431032"/>
          </a:xfrm>
        </p:spPr>
        <p:txBody>
          <a:bodyPr>
            <a:normAutofit fontScale="90000"/>
          </a:bodyPr>
          <a:lstStyle/>
          <a:p>
            <a:r>
              <a:rPr lang="ru-RU" dirty="0"/>
              <a:t> </a:t>
            </a:r>
            <a:r>
              <a:rPr lang="ru-RU" sz="4000" dirty="0"/>
              <a:t>А знаете ли Вы, </a:t>
            </a:r>
            <a:r>
              <a:rPr lang="ru-RU" sz="4000" dirty="0" smtClean="0"/>
              <a:t>как</a:t>
            </a:r>
            <a:r>
              <a:rPr lang="en-US" sz="4000" dirty="0" smtClean="0"/>
              <a:t> </a:t>
            </a:r>
            <a:r>
              <a:rPr lang="ru-RU" sz="4000" dirty="0" smtClean="0"/>
              <a:t>и о чем мечтают </a:t>
            </a:r>
            <a:r>
              <a:rPr lang="ru-RU" sz="4000" dirty="0"/>
              <a:t>мечтают дети? </a:t>
            </a:r>
            <a:br>
              <a:rPr lang="ru-RU" sz="4000" dirty="0"/>
            </a:br>
            <a:endParaRPr lang="ru-RU" sz="40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342" y="1600200"/>
            <a:ext cx="6783329" cy="4525963"/>
          </a:xfrm>
          <a:ln w="50800" cmpd="dbl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2869875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Если вдруг ребенок сообщает, что хочет стать президентом, не говорите «нереально». </a:t>
            </a:r>
          </a:p>
          <a:p>
            <a:r>
              <a:rPr lang="ru-RU" dirty="0"/>
              <a:t>Ни один родитель не может знать заранее предел развития своего ребенка, и решать за него «это ты сможешь, а это нет». </a:t>
            </a:r>
          </a:p>
          <a:p>
            <a:r>
              <a:rPr lang="ru-RU" dirty="0"/>
              <a:t>Мы должны поддержать: «Давай почитаем биографию президентов, постараемся понять, какие черты характера помогли им добиться этого».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08720"/>
            <a:ext cx="4160468" cy="5013176"/>
          </a:xfrm>
          <a:prstGeom prst="rect">
            <a:avLst/>
          </a:prstGeom>
          <a:ln w="50800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</p:pic>
    </p:spTree>
    <p:extLst>
      <p:ext uri="{BB962C8B-B14F-4D97-AF65-F5344CB8AC3E}">
        <p14:creationId xmlns:p14="http://schemas.microsoft.com/office/powerpoint/2010/main" val="1990382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7544" y="4797152"/>
            <a:ext cx="8064896" cy="1758925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dirty="0"/>
              <a:t>Важно не зарубить мечты ребенка, опираясь на свое субъективное мнение и собственный опыт. Но и важно донести до ребенка, что для осуществления мечты мало просто мечтать, надо еще и действовать.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16632"/>
            <a:ext cx="6912768" cy="4579158"/>
          </a:xfrm>
          <a:prstGeom prst="rect">
            <a:avLst/>
          </a:prstGeom>
          <a:ln w="50800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</p:pic>
    </p:spTree>
    <p:extLst>
      <p:ext uri="{BB962C8B-B14F-4D97-AF65-F5344CB8AC3E}">
        <p14:creationId xmlns:p14="http://schemas.microsoft.com/office/powerpoint/2010/main" val="3693781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pPr marL="0" indent="0">
              <a:buNone/>
            </a:pPr>
            <a:r>
              <a:rPr lang="ru-RU" sz="1600" dirty="0" smtClean="0"/>
              <a:t>По материалам детского психолога  Анны Быковой </a:t>
            </a:r>
            <a:endParaRPr lang="ru-RU" sz="1600" dirty="0" smtClean="0">
              <a:hlinkClick r:id="rId2"/>
            </a:endParaRPr>
          </a:p>
          <a:p>
            <a:pPr marL="0" indent="0">
              <a:buNone/>
            </a:pPr>
            <a:r>
              <a:rPr lang="ru-RU" dirty="0" smtClean="0">
                <a:hlinkClick r:id="rId2"/>
              </a:rPr>
              <a:t>Рисунки:</a:t>
            </a:r>
            <a:endParaRPr lang="en-US" dirty="0" smtClean="0">
              <a:hlinkClick r:id="rId2"/>
            </a:endParaRPr>
          </a:p>
          <a:p>
            <a:pPr marL="0" indent="0">
              <a:buNone/>
            </a:pPr>
            <a:r>
              <a:rPr lang="en-US" sz="1600" dirty="0" smtClean="0">
                <a:hlinkClick r:id="rId2"/>
              </a:rPr>
              <a:t>http</a:t>
            </a:r>
            <a:r>
              <a:rPr lang="en-US" sz="1600" dirty="0">
                <a:hlinkClick r:id="rId2"/>
              </a:rPr>
              <a:t>://www.kidskidki.ru/blog/detskie-sny-chto-tebe-snitsya-malysh</a:t>
            </a:r>
            <a:r>
              <a:rPr lang="en-US" sz="1600" dirty="0" smtClean="0">
                <a:hlinkClick r:id="rId2"/>
              </a:rPr>
              <a:t>/</a:t>
            </a:r>
            <a:endParaRPr lang="en-US" sz="1600" dirty="0" smtClean="0"/>
          </a:p>
          <a:p>
            <a:pPr marL="0" indent="0">
              <a:buNone/>
            </a:pPr>
            <a:r>
              <a:rPr lang="en-US" sz="1600" dirty="0">
                <a:hlinkClick r:id="rId3"/>
              </a:rPr>
              <a:t>http://</a:t>
            </a:r>
            <a:r>
              <a:rPr lang="en-US" sz="1600" dirty="0" smtClean="0">
                <a:hlinkClick r:id="rId3"/>
              </a:rPr>
              <a:t>forum.k4at.ru/index.php?topic=3496.0</a:t>
            </a:r>
            <a:endParaRPr lang="en-US" sz="1600" dirty="0" smtClean="0"/>
          </a:p>
          <a:p>
            <a:pPr marL="0" indent="0">
              <a:buNone/>
            </a:pPr>
            <a:r>
              <a:rPr lang="en-US" sz="1600" dirty="0">
                <a:hlinkClick r:id="rId4"/>
              </a:rPr>
              <a:t>http://best-marfino.ru/2013/11/page/26</a:t>
            </a:r>
            <a:r>
              <a:rPr lang="en-US" sz="1600" dirty="0" smtClean="0">
                <a:hlinkClick r:id="rId4"/>
              </a:rPr>
              <a:t>/</a:t>
            </a:r>
            <a:endParaRPr lang="en-US" sz="1600" dirty="0" smtClean="0"/>
          </a:p>
          <a:p>
            <a:pPr marL="0" indent="0">
              <a:buNone/>
            </a:pPr>
            <a:r>
              <a:rPr lang="en-US" sz="1600" dirty="0">
                <a:hlinkClick r:id="rId5"/>
              </a:rPr>
              <a:t>http://</a:t>
            </a:r>
            <a:r>
              <a:rPr lang="en-US" sz="1600" dirty="0" smtClean="0">
                <a:hlinkClick r:id="rId5"/>
              </a:rPr>
              <a:t>forum.daode.ru/139556-post1.html</a:t>
            </a:r>
            <a:endParaRPr lang="en-US" sz="1600" dirty="0" smtClean="0"/>
          </a:p>
          <a:p>
            <a:pPr marL="0" indent="0">
              <a:buNone/>
            </a:pPr>
            <a:r>
              <a:rPr lang="en-US" sz="1600" dirty="0">
                <a:hlinkClick r:id="rId6"/>
              </a:rPr>
              <a:t>http://</a:t>
            </a:r>
            <a:r>
              <a:rPr lang="en-US" sz="1600" dirty="0" smtClean="0">
                <a:hlinkClick r:id="rId6"/>
              </a:rPr>
              <a:t>allday2.com/index.php?newsid=148207</a:t>
            </a:r>
            <a:endParaRPr lang="en-US" sz="1600" dirty="0" smtClean="0"/>
          </a:p>
          <a:p>
            <a:pPr marL="0" indent="0">
              <a:buNone/>
            </a:pPr>
            <a:r>
              <a:rPr lang="en-US" sz="1600" dirty="0">
                <a:hlinkClick r:id="rId7"/>
              </a:rPr>
              <a:t>http://</a:t>
            </a:r>
            <a:r>
              <a:rPr lang="en-US" sz="1600" dirty="0" smtClean="0">
                <a:hlinkClick r:id="rId7"/>
              </a:rPr>
              <a:t>yablor.ru/blogs/neispolnennaya-mechta/1718676</a:t>
            </a:r>
            <a:endParaRPr lang="ru-RU" sz="1600" dirty="0" smtClean="0"/>
          </a:p>
          <a:p>
            <a:pPr marL="0" indent="0">
              <a:buNone/>
            </a:pPr>
            <a:r>
              <a:rPr lang="en-US" sz="1600" dirty="0">
                <a:hlinkClick r:id="rId8"/>
              </a:rPr>
              <a:t>http://photobank.3vx.ru/26558-detskie_mechtyi_na_~_</a:t>
            </a:r>
            <a:r>
              <a:rPr lang="en-US" sz="1600" dirty="0" smtClean="0">
                <a:hlinkClick r:id="rId8"/>
              </a:rPr>
              <a:t>thesong_na_deviantart.html</a:t>
            </a:r>
            <a:endParaRPr lang="ru-RU" sz="1600" dirty="0" smtClean="0"/>
          </a:p>
          <a:p>
            <a:pPr marL="0" indent="0">
              <a:buNone/>
            </a:pPr>
            <a:r>
              <a:rPr lang="en-US" sz="1600" dirty="0">
                <a:hlinkClick r:id="rId9"/>
              </a:rPr>
              <a:t>http://www.smeshnie.ru/page/364</a:t>
            </a:r>
            <a:r>
              <a:rPr lang="en-US" sz="1600" dirty="0" smtClean="0">
                <a:hlinkClick r:id="rId9"/>
              </a:rPr>
              <a:t>/</a:t>
            </a:r>
            <a:endParaRPr lang="ru-RU" sz="1600" dirty="0" smtClean="0"/>
          </a:p>
          <a:p>
            <a:pPr marL="0" indent="0">
              <a:buNone/>
            </a:pPr>
            <a:r>
              <a:rPr lang="en-US" sz="1600" dirty="0">
                <a:hlinkClick r:id="rId10"/>
              </a:rPr>
              <a:t>http://</a:t>
            </a:r>
            <a:r>
              <a:rPr lang="en-US" sz="1600" dirty="0" smtClean="0">
                <a:hlinkClick r:id="rId10"/>
              </a:rPr>
              <a:t>vsekommentarii.com/news/2012/09/11/7159623.htm</a:t>
            </a:r>
            <a:endParaRPr lang="ru-RU" sz="1600" dirty="0" smtClean="0"/>
          </a:p>
          <a:p>
            <a:pPr marL="0" indent="0">
              <a:buNone/>
            </a:pPr>
            <a:r>
              <a:rPr lang="en-US" sz="1600" dirty="0">
                <a:hlinkClick r:id="rId11"/>
              </a:rPr>
              <a:t>http://moy-znak-zodiaka.ru/25-</a:t>
            </a:r>
            <a:r>
              <a:rPr lang="ru-RU" sz="1600" dirty="0">
                <a:hlinkClick r:id="rId11"/>
              </a:rPr>
              <a:t>апреля-знак-зодиака.</a:t>
            </a:r>
            <a:r>
              <a:rPr lang="en-US" sz="1600" dirty="0" smtClean="0">
                <a:hlinkClick r:id="rId11"/>
              </a:rPr>
              <a:t>html</a:t>
            </a:r>
            <a:endParaRPr lang="ru-RU" sz="1600" dirty="0" smtClean="0"/>
          </a:p>
          <a:p>
            <a:pPr marL="0" indent="0">
              <a:buNone/>
            </a:pPr>
            <a:r>
              <a:rPr lang="en-US" sz="1600" dirty="0">
                <a:hlinkClick r:id="rId12"/>
              </a:rPr>
              <a:t>http://</a:t>
            </a:r>
            <a:r>
              <a:rPr lang="en-US" sz="1600" dirty="0" smtClean="0">
                <a:hlinkClick r:id="rId12"/>
              </a:rPr>
              <a:t>alisalev.com/news/2012-02-07</a:t>
            </a:r>
            <a:endParaRPr lang="ru-RU" sz="1600" dirty="0" smtClean="0"/>
          </a:p>
          <a:p>
            <a:pPr marL="0" indent="0">
              <a:buNone/>
            </a:pPr>
            <a:r>
              <a:rPr lang="en-US" sz="1600" dirty="0">
                <a:hlinkClick r:id="rId13"/>
              </a:rPr>
              <a:t>http://</a:t>
            </a:r>
            <a:r>
              <a:rPr lang="en-US" sz="1600" dirty="0" smtClean="0">
                <a:hlinkClick r:id="rId13"/>
              </a:rPr>
              <a:t>moyagazeta.com/news/print-15547.html</a:t>
            </a:r>
            <a:endParaRPr lang="ru-RU" sz="1600" dirty="0" smtClean="0"/>
          </a:p>
          <a:p>
            <a:pPr marL="0" indent="0">
              <a:buNone/>
            </a:pPr>
            <a:endParaRPr lang="ru-RU" sz="1200" dirty="0" smtClean="0"/>
          </a:p>
          <a:p>
            <a:pPr marL="0" indent="0">
              <a:buNone/>
            </a:pPr>
            <a:endParaRPr lang="en-US" sz="1200" dirty="0"/>
          </a:p>
          <a:p>
            <a:pPr marL="0" indent="0" algn="just">
              <a:buNone/>
            </a:pPr>
            <a:r>
              <a:rPr lang="ru-RU" sz="1200" cap="all" dirty="0" smtClean="0"/>
              <a:t>Презентаци</a:t>
            </a:r>
            <a:r>
              <a:rPr lang="ru-RU" sz="1200" cap="all" dirty="0" smtClean="0"/>
              <a:t>ю подготовила</a:t>
            </a:r>
            <a:r>
              <a:rPr lang="ru-RU" sz="1200" cap="all" dirty="0" smtClean="0"/>
              <a:t>: </a:t>
            </a:r>
            <a:r>
              <a:rPr lang="ru-RU" sz="1200" cap="all" dirty="0" smtClean="0"/>
              <a:t>Вятских Ольга Анатольевна , учитель начальных </a:t>
            </a:r>
            <a:r>
              <a:rPr lang="ru-RU" sz="1200" cap="all" dirty="0" smtClean="0"/>
              <a:t>классов МКОУ СОШ им. А.А. Фадеева с. </a:t>
            </a:r>
            <a:r>
              <a:rPr lang="ru-RU" sz="1200" cap="all" smtClean="0"/>
              <a:t>Чугуевка</a:t>
            </a:r>
            <a:endParaRPr lang="ru-RU" sz="1200" cap="all" dirty="0"/>
          </a:p>
          <a:p>
            <a:pPr marL="0" indent="0">
              <a:buNone/>
            </a:pP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32541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536" y="260649"/>
            <a:ext cx="8424936" cy="266429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/>
              <a:t>Истинные детские мечты не ограничены законами физики, зарплатой родителей, километрами расстояния, мнением окружающих и т.п. Это, мы родители,  можем  подрезать крылья мечте, заботливо объясняя, почему осуществление невозможно.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924943"/>
            <a:ext cx="5472608" cy="3635375"/>
          </a:xfrm>
          <a:ln w="50800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</p:pic>
    </p:spTree>
    <p:extLst>
      <p:ext uri="{BB962C8B-B14F-4D97-AF65-F5344CB8AC3E}">
        <p14:creationId xmlns:p14="http://schemas.microsoft.com/office/powerpoint/2010/main" val="3650348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409" y="1772816"/>
            <a:ext cx="4362231" cy="4852982"/>
          </a:xfrm>
          <a:ln w="50800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95536" y="260648"/>
            <a:ext cx="4038600" cy="4525963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/>
              <a:t>Родители говорят: «Это нереально», «Так не бывает», «Мы не сможем», «Не получится». И если подобная манипуляция с мечтой повторяется часто, дети вырастают во взрослых, которые разучились мечтать. Их желания не выходят за пределы границ, которые они сами себе и обозначили.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4924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3568" y="4437112"/>
            <a:ext cx="7859216" cy="1761059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/>
              <a:t>«Это нереально» — универсальная фраза для «причесывания» любой мечты… Не говорите ребенку «Нереально» или «Мы не можем себе это позволить». Скажите хотя бы: «Пока не можем себе это позволить, но мы что-нибудь придумаем»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88640"/>
            <a:ext cx="5328592" cy="3996444"/>
          </a:xfrm>
          <a:ln w="50800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</p:pic>
    </p:spTree>
    <p:extLst>
      <p:ext uri="{BB962C8B-B14F-4D97-AF65-F5344CB8AC3E}">
        <p14:creationId xmlns:p14="http://schemas.microsoft.com/office/powerpoint/2010/main" val="2340491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А лучше порассуждайте: «Как можно это получить? При каких условиях? Что для этого можно сделать?» Мечта – двигатель прогресса.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0728"/>
            <a:ext cx="4235793" cy="5082952"/>
          </a:xfrm>
          <a:prstGeom prst="rect">
            <a:avLst/>
          </a:prstGeom>
          <a:noFill/>
          <a:ln w="50800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7981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3528" y="332657"/>
            <a:ext cx="4038600" cy="216024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Если бы все поверили, что летать – нереально, то не было бы сейчас самолетов… 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970638"/>
            <a:ext cx="4376632" cy="5155525"/>
          </a:xfrm>
          <a:ln w="50800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</p:pic>
    </p:spTree>
    <p:extLst>
      <p:ext uri="{BB962C8B-B14F-4D97-AF65-F5344CB8AC3E}">
        <p14:creationId xmlns:p14="http://schemas.microsoft.com/office/powerpoint/2010/main" val="409408183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23528" y="260649"/>
            <a:ext cx="8424936" cy="1584176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Мечтайте вместе с ребенком, внимательно выслушивайте и поддерживайте его мечты. Нарисуйте мечту. Сделайте коллаж мечты. </a:t>
            </a:r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3074" name="Picture 2" descr="http://www.artlib.ru/objects/gallery_370/artlib_gallery-185459-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844824"/>
            <a:ext cx="6762750" cy="4762500"/>
          </a:xfrm>
          <a:prstGeom prst="rect">
            <a:avLst/>
          </a:prstGeom>
          <a:noFill/>
          <a:ln w="50800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235414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55576" y="4581128"/>
            <a:ext cx="7643192" cy="176105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dirty="0"/>
              <a:t>Начните сами мечтать как в детстве. </a:t>
            </a: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 </a:t>
            </a:r>
            <a:r>
              <a:rPr lang="ru-RU" dirty="0"/>
              <a:t>Имеется ввиду  не про витание в облаках и жизнь в иллюзиях, а  про мечту — как призыв к действию.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098" name="Picture 2" descr="Стена ВКонтакт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88640"/>
            <a:ext cx="6435477" cy="4293293"/>
          </a:xfrm>
          <a:prstGeom prst="rect">
            <a:avLst/>
          </a:prstGeom>
          <a:noFill/>
          <a:ln w="50800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5881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674</Words>
  <Application>Microsoft Office PowerPoint</Application>
  <PresentationFormat>Экран (4:3)</PresentationFormat>
  <Paragraphs>41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КАК НЕ СЛОМАТЬ  ДЕТСКИЕ МЕЧТЫ </vt:lpstr>
      <vt:lpstr> А знаете ли Вы, как и о чем мечтают мечтают дети?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Потому-что кто-то не просто мечтал, а еще и делал.  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22</cp:revision>
  <dcterms:created xsi:type="dcterms:W3CDTF">2014-11-12T13:09:14Z</dcterms:created>
  <dcterms:modified xsi:type="dcterms:W3CDTF">2014-11-26T13:28:26Z</dcterms:modified>
</cp:coreProperties>
</file>