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FD7CE-DF34-4015-B922-C70567C71BE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9887-A4FB-4200-A65E-F4699CEC5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6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E9887-A4FB-4200-A65E-F4699CEC50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1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3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7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5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7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6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2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8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3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9F72-4082-4F9E-A57C-A84239756FF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8607-24D5-44B4-B0B2-4B4BA23AC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3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dkbykovo.ru/wp-content/uploads/2022/05/image001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" y="32079"/>
            <a:ext cx="9117215" cy="683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700808"/>
            <a:ext cx="767389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Организация занятости и трудоустройства несовершеннолетних,</a:t>
            </a:r>
          </a:p>
          <a:p>
            <a:pPr algn="ctr"/>
            <a: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включая </a:t>
            </a:r>
            <a:r>
              <a:rPr lang="ru-RU" alt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малозатратные</a:t>
            </a:r>
            <a: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формы</a:t>
            </a:r>
          </a:p>
          <a:p>
            <a:pPr algn="ctr"/>
            <a: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в летний  каникулярный период 2024 года</a:t>
            </a:r>
            <a:b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МКОУ СОШ им. </a:t>
            </a:r>
            <a:r>
              <a:rPr lang="ru-RU" alt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А.А.Фадеева</a:t>
            </a:r>
            <a:endParaRPr lang="ru-RU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latin typeface="Comic Sans MS" panose="030F0702030302020204" pitchFamily="66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6402426"/>
            <a:ext cx="2815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Н.Н.Зайцева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6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584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области организации воспитательной деятельности:</a:t>
            </a:r>
          </a:p>
          <a:p>
            <a:pPr algn="ctr"/>
            <a:endParaRPr lang="ru-RU" altLang="en-US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ru-RU" altLang="en-US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разработан план работы и основные мероприятия.</a:t>
            </a:r>
            <a:endParaRPr lang="ru-RU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en-US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ru-RU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Индивидуально оценивается каждый ребенок согласно оценке «Обязательных показателей», будут проводится антропометрические (масса, рост) данные. </a:t>
            </a:r>
          </a:p>
          <a:p>
            <a:r>
              <a:rPr lang="ru-RU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Все данные в начале и в конце вносятся в таблицу. Также медицинским работником в обязательном порядке, будет проводится оценка питания; качеством поступающих продуктов. </a:t>
            </a:r>
          </a:p>
          <a:p>
            <a:r>
              <a:rPr lang="ru-RU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меню  включены свежие фрукты, овощи, молочные, мясные продукты.</a:t>
            </a:r>
          </a:p>
          <a:p>
            <a:r>
              <a:rPr lang="ru-RU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течении всей летней площадки будут проводится утренняя гимнастика, спортивные соревнования, прогулки, подвижные игры на свежем воздухе.</a:t>
            </a:r>
            <a:endParaRPr lang="ru-RU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2052" y="4933295"/>
            <a:ext cx="8378696" cy="2036858"/>
            <a:chOff x="312052" y="5022900"/>
            <a:chExt cx="8378696" cy="2036858"/>
          </a:xfrm>
        </p:grpSpPr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467544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8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04664"/>
            <a:ext cx="26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AutoNum type="arabicPeriod"/>
              <a:tabLst>
                <a:tab pos="2698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оздоровление воспитанников, укрепление их здоровья</a:t>
            </a:r>
          </a:p>
          <a:p>
            <a:pPr marL="342900" lvl="0" indent="-342900" eaLnBrk="0" hangingPunct="0">
              <a:buAutoNum type="arabicPeriod"/>
              <a:tabLst>
                <a:tab pos="2698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физических и психологических сил детей и подростков, развитие лидерских и организаторских качеств, приобретение новых знаний, развитие творческих способностей, детской самостоятельности и самодеятельности.</a:t>
            </a:r>
          </a:p>
          <a:p>
            <a:pPr marL="342900" lvl="0" indent="-342900" eaLnBrk="0" hangingPunct="0">
              <a:buAutoNum type="arabicPeriod"/>
              <a:tabLst>
                <a:tab pos="2698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участниками смены умений и навыков  индивидуальной и коллективной творческой и трудовой деятельности, самоуправления, социальной активности.</a:t>
            </a:r>
          </a:p>
          <a:p>
            <a:pPr marL="342900" lvl="0" indent="-342900" eaLnBrk="0" hangingPunct="0">
              <a:buAutoNum type="arabicPeriod"/>
              <a:tabLst>
                <a:tab pos="2698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психологического микроклимата в едином образовательном пространстве, укрепление здоровья.</a:t>
            </a:r>
          </a:p>
          <a:p>
            <a:pPr marL="342900" lvl="0" indent="-342900" eaLnBrk="0" hangingPunct="0">
              <a:buAutoNum type="arabicPeriod"/>
              <a:tabLst>
                <a:tab pos="26987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рост участников смены.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2052" y="4653136"/>
            <a:ext cx="8378696" cy="2036858"/>
            <a:chOff x="312052" y="5022900"/>
            <a:chExt cx="8378696" cy="2036858"/>
          </a:xfrm>
        </p:grpSpPr>
        <p:pic>
          <p:nvPicPr>
            <p:cNvPr id="6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150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589151" y="38695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57800" y="5246673"/>
            <a:ext cx="8378696" cy="2036858"/>
            <a:chOff x="312052" y="5022900"/>
            <a:chExt cx="8378696" cy="2036858"/>
          </a:xfrm>
        </p:grpSpPr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123728" y="116632"/>
            <a:ext cx="564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Трудовая деятельность несовершеннолетних граждан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505" y="1008282"/>
            <a:ext cx="889599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Трудовой договор с несовершеннолетним работником заключается так же, как и с любым другим работником – то есть в полном соответствии с положениями статьи 57 ТК РФ. При этом условия оформления трудовых отношений с подростками несколько отличаются от стандартных. Например, в трудовой договор с несовершеннолетним нельзя включать условие об испытании.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соответствии с Трудовым Кодексом РФ (ст. 63) заключение трудового договора допускается с лицами, достигшими возраста  16 лет.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случаях получения основного общего образования, либо продолжения освоения программы основного общего образования по иной, чем очная, форме обучения, либо оставления в соответствии с федеральным законом общеобразовательного учреждения трудовой договор могут заключать лица, достигшие возраста  15 лет  для выполнения легкого труда, не причиняющего вреда их здоровью.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 согласия одного из родителей (попечителя) и органа опеки и попечительства трудовой договор может быть заключен с учащимся, достигшим возраста  14 лет, для выполнения в свободное от учебы время легкого труда, не причиняющего вреда его здоровью и не нарушающего процесса обучения.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Трудовой договор с лицами, не достигшими 14 лет, может быть заключен только для участия  их в создании и (или) исполнении произведений и только организациями кинематографии, театрами, театральными и концертными организациями и цирками.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 и прочие соискатели, несовершеннолетние граждане должны предъявлять документы, указанные в статье 65 ТК РФ. Однако у несовершеннолетнего может отсутствовать и трудовая книжка, и страховое свидетельство государственного пенсионного страхования – в такой ситуации эти документы должен оформить ему работодатель.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2789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пакет документов</a:t>
            </a:r>
            <a:b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несовершеннолетних происходит по общим правилам Трудового кодекса Российской Федерации</a:t>
            </a:r>
            <a:r>
              <a:rPr lang="ru-RU" altLang="en-US" b="1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71080"/>
              </p:ext>
            </p:extLst>
          </p:nvPr>
        </p:nvGraphicFramePr>
        <p:xfrm>
          <a:off x="467544" y="1224498"/>
          <a:ext cx="8193405" cy="5361305"/>
        </p:xfrm>
        <a:graphic>
          <a:graphicData uri="http://schemas.openxmlformats.org/drawingml/2006/table">
            <a:tbl>
              <a:tblPr/>
              <a:tblGrid>
                <a:gridCol w="2731135"/>
                <a:gridCol w="2731135"/>
                <a:gridCol w="2731135"/>
              </a:tblGrid>
              <a:tr h="73152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ознакомиться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внутренними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нормативными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документами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регулирующими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отношения.Для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следующий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845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en-US" altLang="en-US" sz="14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15-16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en-US" altLang="en-US" sz="14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16-18 лет</a:t>
                      </a:r>
                      <a:endParaRPr lang="en-US" altLang="en-US" sz="14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0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-паспорттрудовая книжка (если имеется)СНИЛС (если имеется) - согласие одного из родителей на работу или согласие органа опеки и попечительствасправка по результатам медосмотра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трудовая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книжка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)СНИЛС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медосмотра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;-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ребёнку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окончил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согласие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окончил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трудовая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книжка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)СНИЛС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медосмотра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воинского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56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получения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согласия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трудового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договора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несовершеннолетними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случаях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предусмотренных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64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ТКРФв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органах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опеки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:необходимо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обратиться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позднее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работы;копия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удостоверяющего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личность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законного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несовершеннолетнего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подтверждающего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опекуна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попечителя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подтверждающего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соответствующей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РФ);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выдается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самоуправления;копия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справки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медосмотрапроект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заключаемого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14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80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5271" y="330879"/>
            <a:ext cx="158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Время работы</a:t>
            </a:r>
            <a:endParaRPr lang="ru-RU" dirty="0"/>
          </a:p>
        </p:txBody>
      </p:sp>
      <p:graphicFrame>
        <p:nvGraphicFramePr>
          <p:cNvPr id="4" name="Замещающая таблица 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2992956"/>
              </p:ext>
            </p:extLst>
          </p:nvPr>
        </p:nvGraphicFramePr>
        <p:xfrm>
          <a:off x="611560" y="1250115"/>
          <a:ext cx="8059420" cy="4013200"/>
        </p:xfrm>
        <a:graphic>
          <a:graphicData uri="http://schemas.openxmlformats.org/drawingml/2006/table">
            <a:tbl>
              <a:tblPr/>
              <a:tblGrid>
                <a:gridCol w="2552065"/>
                <a:gridCol w="1835785"/>
                <a:gridCol w="1835785"/>
                <a:gridCol w="1835785"/>
              </a:tblGrid>
              <a:tr h="187769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несовершеннолетних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устанавливается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сокращенная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рабочего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рабочей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того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подростки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привлекаться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сверхурочной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ночное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праздники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en-US" altLang="en-US" sz="1600" b="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14 до 15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15 до 16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16 до 18</a:t>
                      </a:r>
                      <a:endParaRPr lang="en-US" altLang="en-US" sz="16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328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рабочего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неделю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600" b="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Дневная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рабочего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600" b="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1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78177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трудовых формирований выбирают направления по интересам — отличный вариант для профориентации, например: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Замещающая таблица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2346595"/>
              </p:ext>
            </p:extLst>
          </p:nvPr>
        </p:nvGraphicFramePr>
        <p:xfrm>
          <a:off x="539552" y="2708920"/>
          <a:ext cx="8382000" cy="2438400"/>
        </p:xfrm>
        <a:graphic>
          <a:graphicData uri="http://schemas.openxmlformats.org/drawingml/2006/table">
            <a:tbl>
              <a:tblPr/>
              <a:tblGrid>
                <a:gridCol w="3247390"/>
                <a:gridCol w="5134610"/>
              </a:tblGrid>
              <a:tr h="4464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Рабочий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Убирает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мусор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скверах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парках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занимается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ухаживает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газонами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цветниками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buNone/>
                      </a:pPr>
                      <a:endParaRPr lang="ru-RU" altLang="en-US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buNone/>
                      </a:pP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библиотекаря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Реставрирует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книги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помогает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поддерживать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полках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выставок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buNone/>
                      </a:pP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Вожатый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праздники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пришкольных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площадках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buNone/>
                      </a:pPr>
                      <a:endParaRPr lang="en-US" altLang="en-US" sz="16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973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54868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Ограничения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12776"/>
            <a:ext cx="794385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78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2159732" y="2132856"/>
            <a:ext cx="4968552" cy="18722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55776" y="256490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Что ожидают дети?</a:t>
            </a:r>
            <a:endParaRPr lang="ru-RU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Яркий отдых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76470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Приключения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1437268"/>
            <a:ext cx="196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Самовыражения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3911010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Дружба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9075" y="4645552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Новые знакомства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36" y="4293096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Открытия нового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51636" y="5157355"/>
            <a:ext cx="8378696" cy="2036858"/>
            <a:chOff x="312052" y="5022900"/>
            <a:chExt cx="8378696" cy="2036858"/>
          </a:xfrm>
        </p:grpSpPr>
        <p:pic>
          <p:nvPicPr>
            <p:cNvPr id="12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1374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595138" y="1634047"/>
            <a:ext cx="3633046" cy="17176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Взрослые ожидают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4941168"/>
            <a:ext cx="8378696" cy="2036858"/>
            <a:chOff x="312052" y="5022900"/>
            <a:chExt cx="8378696" cy="2036858"/>
          </a:xfrm>
        </p:grpSpPr>
        <p:pic>
          <p:nvPicPr>
            <p:cNvPr id="5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395536" y="229105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82293" y="404663"/>
            <a:ext cx="2475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Воспитание чувства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ответственности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3111" y="908720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Высокую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активность ребят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3111" y="2492896"/>
            <a:ext cx="22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Проявление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лидерских качеств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5048" y="4003973"/>
            <a:ext cx="2893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Расширение кругозора,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Проявление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творчечких</a:t>
            </a:r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способностей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9752" y="4123591"/>
            <a:ext cx="1739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Сохранение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укрепление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здоровья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3080643"/>
            <a:ext cx="2077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Радость,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эмоциональное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удовлетворение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1521017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Осознание малой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и большой Родины</a:t>
            </a: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1745"/>
            <a:ext cx="647337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83" y="2635172"/>
            <a:ext cx="647337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56" y="1555051"/>
            <a:ext cx="647337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428">
            <a:off x="4327011" y="1044193"/>
            <a:ext cx="647337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4351" flipH="1">
            <a:off x="5980868" y="1091318"/>
            <a:ext cx="603824" cy="3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073" flipH="1">
            <a:off x="5980868" y="2596497"/>
            <a:ext cx="603824" cy="3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551" flipH="1">
            <a:off x="5336425" y="3342502"/>
            <a:ext cx="603824" cy="3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8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ng.pngtree.com/png-vector/20220724/ourmid/pngtree-kids-jumping-happy-boy-girl-png-image_60630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58" y="5085184"/>
            <a:ext cx="4536505" cy="20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ng.pngtree.com/png-vector/20220724/ourmid/pngtree-kids-jumping-happy-boy-girl-png-image_60630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" y="5085184"/>
            <a:ext cx="4536505" cy="20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1109" y="119016"/>
            <a:ext cx="254896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Пояснительная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записка</a:t>
            </a:r>
            <a:endParaRPr lang="ru-RU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488348"/>
            <a:ext cx="853783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отдыха, оздоровления и занятости детей и молодёжи является одним из приоритетных направлений социальной политики, важным аспектом образовательной деятельности, который позволяет сделать педагогический процесс непрерывным в течение всего года.</a:t>
            </a: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важный период в жизни детей и подростков. Для педагогов это время связано с особой ответственностью.</a:t>
            </a: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Как свидетельствует опыт работы 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учреждение образования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оставление детей и подростков без педагогического влияния в период  летних каникул чревато неприятными последствиями: в условиях избытка свободного времени и отсутствия контроля взрослых возникают условия для их асоциального поведения, приобщения к курению, злоупотреблению алкоголем, организации опасных забав, ведущих к травматизму, совершению противоправных действий.  Предоставленные сами себе дети подвержены влиянию улицы, дорожно-транспортным происшествиям, несчастным случаям, они невольно попадают в группы риска.</a:t>
            </a: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Поэтому очень важно качественно и ответственно решить непростой вопрос: как, с помощью каких форм и методов, организовать каникулярное время так, чтобы обучающиеся хорошо отдохнули, поправили здоровье, набрались сил, пополнили свои знания, научились чему-то новому, приобрели новых друзей и при этом находились под контролем взрослых. Важно также, чтобы выбранные формы и методы занятости и отдыха детей были реалистичны с точки зрения имеющихся средств и сил (материальных, финансовых, творческих и т.д.).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2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04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летний период учреждение образования по-прежнему остается главным организатором занятости, отдыха и оздоровления детей, организуя не только социальную защиту, работу по профилактике преступлений и правонарушений учащихся, но и способствуя творческому развитию, обогащению духовного мира и интеллекта детей и подростков, их социализации с учетом реалий современной жизни через организованные формы.</a:t>
            </a:r>
            <a:endParaRPr lang="ru-RU" alt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Планируя воспитательную работу по занятости и оздоровлению детей на лето 2024 года, прежде всего необходимо учитывать контингент детей, обучающихся в школе. На конец года был проведен социально- психологический анализ семей обучающихся в МКОУ  СОШ </a:t>
            </a:r>
            <a:r>
              <a:rPr lang="ru-RU" alt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им.А.А.Фадеева</a:t>
            </a:r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 исходя из этого, были сделаны следующие выводы: в государственной поддержке нуждаются обучающиеся из: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Учащихся «группы риска» ( в том числе на ВШУ; на учёте в КДН и ЗП; на учёте  в  ОМВД и ПДН)- 12 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Учащихся-инвалидов -6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 социального риска/в них детей -1/5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Неполных семей/ в них детей  -12/16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Многодетных семей/ в них детей -90/289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сироты и дети, находящиеся под опекой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попечительством - 12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Малообеспеченных  семей/ в них  детей-73/182</a:t>
            </a: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Семей переселенцев  и беженцев-0</a:t>
            </a:r>
            <a:endParaRPr lang="ru-RU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12052" y="5022900"/>
            <a:ext cx="8378696" cy="2036858"/>
            <a:chOff x="312052" y="5022900"/>
            <a:chExt cx="8378696" cy="2036858"/>
          </a:xfrm>
        </p:grpSpPr>
        <p:pic>
          <p:nvPicPr>
            <p:cNvPr id="3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013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2"/>
          <p:cNvSpPr txBox="1">
            <a:spLocks/>
          </p:cNvSpPr>
          <p:nvPr/>
        </p:nvSpPr>
        <p:spPr>
          <a:xfrm>
            <a:off x="467995" y="279400"/>
            <a:ext cx="8392160" cy="5588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о</a:t>
            </a:r>
            <a:r>
              <a:rPr lang="ru-RU" altLang="en-US" sz="1600" b="1" dirty="0" smtClean="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рганизации занятости, трудоустройства и отдыха несовершеннолетних  в летний  каникулярный период 2023 года,</a:t>
            </a: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изучив потребности детей и их родителей в организации отдыха и занятости детей  по месту жительства, данных о состоянии здоровья детей и подростков, было выявлено: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потребность детей в оздоровлении и невозможность родителей обеспечить их в летний период из-за низкого материального состояния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желание учащихся 7-10  классов заработать в летний период.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Исходя из вышеизложенного, МКОУ СОШ </a:t>
            </a:r>
            <a:r>
              <a:rPr lang="ru-RU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им.А.А.Фадеева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 летний период 2024 года планирует открыть ДОЛ «Алые паруса» по месту жительства с дневным пребыванием   2 смены: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18.06-08.07.2023 г.-2 смена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12.07-01.08.2024 г.-3 смена.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 же планируется трудоустройство  несовершеннолетних в возрасте 14-18 лет.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9991" y="4884115"/>
            <a:ext cx="8378696" cy="2036858"/>
            <a:chOff x="312052" y="5022900"/>
            <a:chExt cx="8378696" cy="2036858"/>
          </a:xfrm>
        </p:grpSpPr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820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92"/>
            <a:ext cx="9144001" cy="692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907704" y="476672"/>
            <a:ext cx="5040560" cy="173978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Цель летней компании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71600" y="5373216"/>
            <a:ext cx="3384376" cy="13681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Совершенствование системы</a:t>
            </a:r>
            <a:r>
              <a:rPr lang="ru-RU" altLang="x-none" sz="1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оздоровления,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занятости детей и подростков в современных условиях летнего отдыха. </a:t>
            </a:r>
            <a:endParaRPr lang="ru-RU" sz="14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16016" y="5373216"/>
            <a:ext cx="3600400" cy="13681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Содействие жизненному, психическому,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интеллектуальному,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нравственному и духовному развитию детей, решение проблемы занятости детей в каникулярное время</a:t>
            </a:r>
            <a:endParaRPr lang="ru-RU" sz="1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6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267744" y="116632"/>
            <a:ext cx="4464496" cy="158417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Задачи летней компании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8" y="1689575"/>
            <a:ext cx="1830338" cy="13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0634" y="1844824"/>
            <a:ext cx="3060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Обеспечение доступности труда,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организованного отдыха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оздоровления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всех категорий детей и подростков.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1" name="Picture 5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2"/>
          <a:stretch/>
        </p:blipFill>
        <p:spPr bwMode="auto">
          <a:xfrm>
            <a:off x="361472" y="3429000"/>
            <a:ext cx="1792114" cy="14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8023" y="3839368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Обеспечение требований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 безопасности детей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период летнего отдыха.</a:t>
            </a:r>
            <a:r>
              <a:rPr lang="ru-RU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3" name="Picture 7" descr="https://sun1-86.userapi.com/impg/Q9O_igR_Na2tE_SfOEmKn0tTkkCgT0EafYC9Yw/B2qqQTCv-tU.jpg?size=1108x768&amp;quality=95&amp;sign=e2985a9fc5abb6f9aac787ddc1d1e71f&amp;c_uniq_tag=oDKzKZo7m7FCWNZ4X2tsK50Uowpyj9IAjBpciTdpkrI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10644" r="14521"/>
          <a:stretch/>
        </p:blipFill>
        <p:spPr bwMode="auto">
          <a:xfrm>
            <a:off x="393406" y="5157192"/>
            <a:ext cx="1690021" cy="14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5459813"/>
            <a:ext cx="1858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Дальнейшее развитие</a:t>
            </a:r>
          </a:p>
          <a:p>
            <a:pPr algn="ctr"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системы летнего</a:t>
            </a:r>
          </a:p>
          <a:p>
            <a:pPr algn="ctr"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каникулярного </a:t>
            </a:r>
          </a:p>
          <a:p>
            <a:pPr algn="ctr">
              <a:buNone/>
            </a:pPr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оздоровления детей</a:t>
            </a:r>
            <a:endParaRPr lang="ru-RU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5" name="Picture 9" descr="https://moi-universitet.ru/image/cache/catalog/%20%D0%BF%D0%BB%D0%B0%D1%82%D0%BD%D1%8B%D0%B5%20%D0%BA%D1%83%D1%80%D1%81%D1%8B/38./38-4-768x7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1" b="21508"/>
          <a:stretch/>
        </p:blipFill>
        <p:spPr bwMode="auto">
          <a:xfrm>
            <a:off x="4681987" y="2663224"/>
            <a:ext cx="2037656" cy="13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8036" y="2768154"/>
            <a:ext cx="2585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Совершенствование подготовки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педагогических кадров,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занимающихся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организацией летней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оздоровительной кампании.</a:t>
            </a:r>
            <a:endParaRPr lang="ru-RU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11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81" y="4075504"/>
            <a:ext cx="1556719" cy="121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19643" y="4274332"/>
            <a:ext cx="2236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Усиление работы с детьми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из многодетных и неполных семей,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детей, оставшихся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без попечения родителей.</a:t>
            </a:r>
            <a:endParaRPr lang="ru-RU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8036" y="5906003"/>
            <a:ext cx="2397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Использование </a:t>
            </a:r>
            <a:r>
              <a:rPr lang="ru-RU" sz="1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малозатратных</a:t>
            </a:r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форм отдыха и оздоровлени</a:t>
            </a:r>
            <a:r>
              <a:rPr lang="ru-RU" sz="1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я </a:t>
            </a:r>
            <a:endParaRPr lang="ru-RU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60542"/>
            <a:ext cx="1521984" cy="11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1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606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260617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через направления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2051720" y="764704"/>
            <a:ext cx="3839386" cy="165618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Направления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Занятость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подростков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Культурно-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досуговые и </a:t>
            </a:r>
            <a:endParaRPr lang="ru-RU" altLang="x-none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спортивно-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массовые</a:t>
            </a:r>
            <a:endParaRPr lang="ru-RU" altLang="x-none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мероприятия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828835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Культурно - досуговые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спортивно массовые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мероприятия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501008"/>
            <a:ext cx="1728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Работа ДОЛ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«Алые паруса»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дневным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пребыванием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детей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854677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Занятость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подростков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12052" y="5022900"/>
            <a:ext cx="8378696" cy="2036858"/>
            <a:chOff x="312052" y="5022900"/>
            <a:chExt cx="8378696" cy="2036858"/>
          </a:xfrm>
        </p:grpSpPr>
        <p:pic>
          <p:nvPicPr>
            <p:cNvPr id="11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7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12052" y="5022900"/>
            <a:ext cx="8378696" cy="2036858"/>
            <a:chOff x="312052" y="5022900"/>
            <a:chExt cx="8378696" cy="2036858"/>
          </a:xfrm>
        </p:grpSpPr>
        <p:pic>
          <p:nvPicPr>
            <p:cNvPr id="3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 </a:t>
            </a: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работе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детского оздоровительного 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лагер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 </a:t>
            </a:r>
            <a:b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дневн</a:t>
            </a:r>
            <a:r>
              <a:rPr lang="ru-RU" alt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ым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пребывани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ем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 «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Алые паруса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 </a:t>
            </a:r>
            <a:b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основан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ого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</a:t>
            </a:r>
            <a:r>
              <a:rPr 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базе</a:t>
            </a:r>
            <a: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МКОУ СОШ им. </a:t>
            </a:r>
            <a:r>
              <a:rPr lang="ru-RU" altLang="uk-UA" sz="1800" b="1" dirty="0" err="1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А.А.Фадеева</a:t>
            </a:r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r>
              <a:rPr lang="ru-RU" altLang="uk-UA" sz="1800" b="1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лето 2024 год</a:t>
            </a:r>
            <a:endParaRPr lang="ru-RU" altLang="uk-UA" sz="1800" b="1" dirty="0">
              <a:ln w="22225">
                <a:noFill/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009" y="1772816"/>
            <a:ext cx="88569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Организация лагерей дневного пребывания - одна из интереснейших и важнейших форм работы с детьми в летний период.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Основная миссия лагеря дневного пребывания - организация свободного времени детей, отдыха, их здоровья в летний период.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ru-RU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Детский оздоровительный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лагерь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дневного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пребывания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 «</a:t>
            </a:r>
            <a:r>
              <a:rPr lang="ru-RU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Алые паруса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основан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базе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МКОУ СОШ им. </a:t>
            </a:r>
            <a:r>
              <a:rPr lang="ru-RU" alt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А.А.Фадеева</a:t>
            </a:r>
            <a:r>
              <a:rPr lang="ru-RU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с. Чугуевка.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Дети будут находится  в лагере с 08 .30 до 15.30 часов.</a:t>
            </a:r>
          </a:p>
          <a:p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Лагерь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создан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целью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реализации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права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каждого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ребенка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полноценный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отдых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оздоровление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укрепление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здоровья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удовлетворение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интересов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духовных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запросов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согласно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духовным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потребностям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детей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школьного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возраста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 программе  РДДМ «Орлята России». Данная программа  по своей направленности является патриотической с включением элементов экологического воспитания.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ru-RU" altLang="en-US" dirty="0"/>
          </a:p>
        </p:txBody>
      </p:sp>
      <p:pic>
        <p:nvPicPr>
          <p:cNvPr id="7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83568" y="116632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7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23" y="476672"/>
            <a:ext cx="87849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Режим дня </a:t>
            </a:r>
          </a:p>
          <a:p>
            <a:pPr algn="ctr"/>
            <a:endParaRPr lang="ru-RU" alt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ru-RU" alt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ru-RU" altLang="en-US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08.300-09.30 – приём детей, санитарный осмотр.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09.30-10.00–зарядка, туалет. 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10.00- 10.10 - Перекличка отрядов, информация о предстоящих событиях дня, поднятие государственного флага РФ с исполнением гимна РФ, Утренняя линейка.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10.10 -10.30 – Завтрак. Начинается с творческой презентации меню, которая включает информацию о пользе продуктов.  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10.30-12.00 – Работа по программе лагеря, по плану отрядов, общественно-полезный труд, работа кружков. Обязательно чередование спокойного и активного видов деятельности. 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12.00-13.00 – Оздоровительные процедуры. Рекомендуются подвижные игры и прогулки на свежем воздухе, принятие солнечных ванн. 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13.00-13.30 – Обед. Знакомство отрядов с меню, представленным на обед.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13.30-14.30 – Свободное время. В это время дети могут поиграть в спокойные настольные игры, почитать книги, порисовать.</a:t>
            </a: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14.30-15.00- Подвижные игры.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15.00 – 15.30 - Время для подведения с детьми итогов дня, проведения анализа. Уборка помещений, уход домой.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12052" y="5022900"/>
            <a:ext cx="8378696" cy="2036858"/>
            <a:chOff x="312052" y="5022900"/>
            <a:chExt cx="8378696" cy="2036858"/>
          </a:xfrm>
        </p:grpSpPr>
        <p:pic>
          <p:nvPicPr>
            <p:cNvPr id="4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2" y="5022900"/>
              <a:ext cx="4469331" cy="203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png.pngtree.com/png-vector/20220724/ourmid/pngtree-kids-jumping-happy-boy-girl-png-image_60630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385" y="5112218"/>
              <a:ext cx="4077363" cy="185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https://papik.pro/uploads/posts/2023-03/1678348234_papik-pro-p-krasnii-korabl-risunok-malenkii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210" b="3151"/>
          <a:stretch/>
        </p:blipFill>
        <p:spPr bwMode="auto">
          <a:xfrm>
            <a:off x="624113" y="188640"/>
            <a:ext cx="1115045" cy="1107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53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78*556"/>
  <p:tag name="TABLE_ENDDRAG_RECT" val="99*41*578*5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0*317"/>
  <p:tag name="TABLE_ENDDRAG_RECT" val="27*116*660*31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1694</Words>
  <Application>Microsoft Office PowerPoint</Application>
  <PresentationFormat>Экран (4:3)</PresentationFormat>
  <Paragraphs>184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2024-05-13T03:15:44Z</dcterms:created>
  <dcterms:modified xsi:type="dcterms:W3CDTF">2024-05-13T05:25:48Z</dcterms:modified>
</cp:coreProperties>
</file>