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sldIdLst>
    <p:sldId id="256" r:id="rId2"/>
    <p:sldId id="279" r:id="rId3"/>
    <p:sldId id="287" r:id="rId4"/>
    <p:sldId id="257" r:id="rId5"/>
    <p:sldId id="289"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90" r:id="rId21"/>
    <p:sldId id="272" r:id="rId22"/>
    <p:sldId id="273" r:id="rId23"/>
    <p:sldId id="274" r:id="rId24"/>
    <p:sldId id="275" r:id="rId25"/>
    <p:sldId id="276" r:id="rId26"/>
    <p:sldId id="278" r:id="rId27"/>
    <p:sldId id="281" r:id="rId28"/>
    <p:sldId id="282" r:id="rId29"/>
    <p:sldId id="283" r:id="rId30"/>
    <p:sldId id="284" r:id="rId31"/>
    <p:sldId id="285" r:id="rId32"/>
    <p:sldId id="286" r:id="rId33"/>
    <p:sldId id="288" r:id="rId3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66"/>
    <a:srgbClr val="FFFFFF"/>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21" autoAdjust="0"/>
    <p:restoredTop sz="94660"/>
  </p:normalViewPr>
  <p:slideViewPr>
    <p:cSldViewPr>
      <p:cViewPr varScale="1">
        <p:scale>
          <a:sx n="92" d="100"/>
          <a:sy n="92" d="100"/>
        </p:scale>
        <p:origin x="-117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421F9024-9A97-4A5A-AFEB-74063AA36299}" type="slidenum">
              <a:rPr lang="ru-RU" smtClean="0"/>
              <a:pPr>
                <a:defRPr/>
              </a:pPr>
              <a:t>‹#›</a:t>
            </a:fld>
            <a:endParaRPr 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A4E88917-F70D-410E-9BDD-A4AA05C83604}" type="slidenum">
              <a:rPr lang="ru-RU" smtClean="0"/>
              <a:pPr>
                <a:defRPr/>
              </a:pPr>
              <a:t>‹#›</a:t>
            </a:fld>
            <a:endParaRPr 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4F19023C-8C90-45AF-9198-61CE161842B8}" type="slidenum">
              <a:rPr lang="ru-RU" smtClean="0"/>
              <a:pPr>
                <a:defRPr/>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219075" y="227013"/>
            <a:ext cx="7477125" cy="58689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59"/>
          <p:cNvSpPr>
            <a:spLocks noGrp="1" noChangeArrowheads="1"/>
          </p:cNvSpPr>
          <p:nvPr>
            <p:ph type="dt" sz="half" idx="10"/>
          </p:nvPr>
        </p:nvSpPr>
        <p:spPr>
          <a:ln/>
        </p:spPr>
        <p:txBody>
          <a:bodyPr/>
          <a:lstStyle>
            <a:lvl1pPr>
              <a:defRPr/>
            </a:lvl1pPr>
          </a:lstStyle>
          <a:p>
            <a:pPr>
              <a:defRPr/>
            </a:pPr>
            <a:endParaRPr lang="ru-RU"/>
          </a:p>
        </p:txBody>
      </p:sp>
      <p:sp>
        <p:nvSpPr>
          <p:cNvPr id="4" name="Rectangle 60"/>
          <p:cNvSpPr>
            <a:spLocks noGrp="1" noChangeArrowheads="1"/>
          </p:cNvSpPr>
          <p:nvPr>
            <p:ph type="ftr" sz="quarter" idx="11"/>
          </p:nvPr>
        </p:nvSpPr>
        <p:spPr>
          <a:ln/>
        </p:spPr>
        <p:txBody>
          <a:bodyPr/>
          <a:lstStyle>
            <a:lvl1pPr>
              <a:defRPr/>
            </a:lvl1pPr>
          </a:lstStyle>
          <a:p>
            <a:pPr>
              <a:defRPr/>
            </a:pPr>
            <a:endParaRPr lang="ru-RU"/>
          </a:p>
        </p:txBody>
      </p:sp>
      <p:sp>
        <p:nvSpPr>
          <p:cNvPr id="5" name="Rectangle 61"/>
          <p:cNvSpPr>
            <a:spLocks noGrp="1" noChangeArrowheads="1"/>
          </p:cNvSpPr>
          <p:nvPr>
            <p:ph type="sldNum" sz="quarter" idx="12"/>
          </p:nvPr>
        </p:nvSpPr>
        <p:spPr>
          <a:ln/>
        </p:spPr>
        <p:txBody>
          <a:bodyPr/>
          <a:lstStyle>
            <a:lvl1pPr>
              <a:defRPr/>
            </a:lvl1pPr>
          </a:lstStyle>
          <a:p>
            <a:pPr>
              <a:defRPr/>
            </a:pPr>
            <a:fld id="{1FC0782E-B85E-49A0-B4D1-8FA3184621C4}" type="slidenum">
              <a:rPr lang="ru-RU"/>
              <a:pPr>
                <a:defRPr/>
              </a:pPr>
              <a:t>‹#›</a:t>
            </a:fld>
            <a:endParaRPr lang="ru-RU"/>
          </a:p>
        </p:txBody>
      </p:sp>
    </p:spTree>
    <p:extLst>
      <p:ext uri="{BB962C8B-B14F-4D97-AF65-F5344CB8AC3E}">
        <p14:creationId xmlns:p14="http://schemas.microsoft.com/office/powerpoint/2010/main" val="3914769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075" y="227013"/>
            <a:ext cx="7477125"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263525" y="1598613"/>
            <a:ext cx="3616325"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032250" y="1598613"/>
            <a:ext cx="3617913"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9"/>
          <p:cNvSpPr>
            <a:spLocks noGrp="1" noChangeArrowheads="1"/>
          </p:cNvSpPr>
          <p:nvPr>
            <p:ph type="dt" sz="half" idx="10"/>
          </p:nvPr>
        </p:nvSpPr>
        <p:spPr>
          <a:ln/>
        </p:spPr>
        <p:txBody>
          <a:bodyPr/>
          <a:lstStyle>
            <a:lvl1pPr>
              <a:defRPr/>
            </a:lvl1pPr>
          </a:lstStyle>
          <a:p>
            <a:pPr>
              <a:defRPr/>
            </a:pPr>
            <a:endParaRPr lang="ru-RU"/>
          </a:p>
        </p:txBody>
      </p:sp>
      <p:sp>
        <p:nvSpPr>
          <p:cNvPr id="6" name="Rectangle 60"/>
          <p:cNvSpPr>
            <a:spLocks noGrp="1" noChangeArrowheads="1"/>
          </p:cNvSpPr>
          <p:nvPr>
            <p:ph type="ftr" sz="quarter" idx="11"/>
          </p:nvPr>
        </p:nvSpPr>
        <p:spPr>
          <a:ln/>
        </p:spPr>
        <p:txBody>
          <a:bodyPr/>
          <a:lstStyle>
            <a:lvl1pPr>
              <a:defRPr/>
            </a:lvl1pPr>
          </a:lstStyle>
          <a:p>
            <a:pPr>
              <a:defRPr/>
            </a:pPr>
            <a:endParaRPr lang="ru-RU"/>
          </a:p>
        </p:txBody>
      </p:sp>
      <p:sp>
        <p:nvSpPr>
          <p:cNvPr id="7" name="Rectangle 61"/>
          <p:cNvSpPr>
            <a:spLocks noGrp="1" noChangeArrowheads="1"/>
          </p:cNvSpPr>
          <p:nvPr>
            <p:ph type="sldNum" sz="quarter" idx="12"/>
          </p:nvPr>
        </p:nvSpPr>
        <p:spPr>
          <a:ln/>
        </p:spPr>
        <p:txBody>
          <a:bodyPr/>
          <a:lstStyle>
            <a:lvl1pPr>
              <a:defRPr/>
            </a:lvl1pPr>
          </a:lstStyle>
          <a:p>
            <a:pPr>
              <a:defRPr/>
            </a:pPr>
            <a:fld id="{DA74FC49-B1F5-4685-8DAF-7634FEB77B36}" type="slidenum">
              <a:rPr lang="ru-RU"/>
              <a:pPr>
                <a:defRPr/>
              </a:pPr>
              <a:t>‹#›</a:t>
            </a:fld>
            <a:endParaRPr lang="ru-RU"/>
          </a:p>
        </p:txBody>
      </p:sp>
    </p:spTree>
    <p:extLst>
      <p:ext uri="{BB962C8B-B14F-4D97-AF65-F5344CB8AC3E}">
        <p14:creationId xmlns:p14="http://schemas.microsoft.com/office/powerpoint/2010/main" val="3623203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075" y="227013"/>
            <a:ext cx="7477125" cy="1143000"/>
          </a:xfrm>
        </p:spPr>
        <p:txBody>
          <a:bodyPr/>
          <a:lstStyle/>
          <a:p>
            <a:r>
              <a:rPr lang="ru-RU" smtClean="0"/>
              <a:t>Образец заголовка</a:t>
            </a:r>
            <a:endParaRPr lang="ru-RU"/>
          </a:p>
        </p:txBody>
      </p:sp>
      <p:sp>
        <p:nvSpPr>
          <p:cNvPr id="3" name="Объект 2"/>
          <p:cNvSpPr>
            <a:spLocks noGrp="1"/>
          </p:cNvSpPr>
          <p:nvPr>
            <p:ph sz="half" idx="1"/>
          </p:nvPr>
        </p:nvSpPr>
        <p:spPr>
          <a:xfrm>
            <a:off x="263525" y="1598613"/>
            <a:ext cx="3616325"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032250" y="1598613"/>
            <a:ext cx="3617913"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9"/>
          <p:cNvSpPr>
            <a:spLocks noGrp="1" noChangeArrowheads="1"/>
          </p:cNvSpPr>
          <p:nvPr>
            <p:ph type="dt" sz="half" idx="10"/>
          </p:nvPr>
        </p:nvSpPr>
        <p:spPr>
          <a:ln/>
        </p:spPr>
        <p:txBody>
          <a:bodyPr/>
          <a:lstStyle>
            <a:lvl1pPr>
              <a:defRPr/>
            </a:lvl1pPr>
          </a:lstStyle>
          <a:p>
            <a:pPr>
              <a:defRPr/>
            </a:pPr>
            <a:endParaRPr lang="ru-RU"/>
          </a:p>
        </p:txBody>
      </p:sp>
      <p:sp>
        <p:nvSpPr>
          <p:cNvPr id="6" name="Rectangle 60"/>
          <p:cNvSpPr>
            <a:spLocks noGrp="1" noChangeArrowheads="1"/>
          </p:cNvSpPr>
          <p:nvPr>
            <p:ph type="ftr" sz="quarter" idx="11"/>
          </p:nvPr>
        </p:nvSpPr>
        <p:spPr>
          <a:ln/>
        </p:spPr>
        <p:txBody>
          <a:bodyPr/>
          <a:lstStyle>
            <a:lvl1pPr>
              <a:defRPr/>
            </a:lvl1pPr>
          </a:lstStyle>
          <a:p>
            <a:pPr>
              <a:defRPr/>
            </a:pPr>
            <a:endParaRPr lang="ru-RU"/>
          </a:p>
        </p:txBody>
      </p:sp>
      <p:sp>
        <p:nvSpPr>
          <p:cNvPr id="7" name="Rectangle 61"/>
          <p:cNvSpPr>
            <a:spLocks noGrp="1" noChangeArrowheads="1"/>
          </p:cNvSpPr>
          <p:nvPr>
            <p:ph type="sldNum" sz="quarter" idx="12"/>
          </p:nvPr>
        </p:nvSpPr>
        <p:spPr>
          <a:ln/>
        </p:spPr>
        <p:txBody>
          <a:bodyPr/>
          <a:lstStyle>
            <a:lvl1pPr>
              <a:defRPr/>
            </a:lvl1pPr>
          </a:lstStyle>
          <a:p>
            <a:pPr>
              <a:defRPr/>
            </a:pPr>
            <a:fld id="{D3F62A59-21AE-478B-AAED-9B731BA77009}" type="slidenum">
              <a:rPr lang="ru-RU"/>
              <a:pPr>
                <a:defRPr/>
              </a:pPr>
              <a:t>‹#›</a:t>
            </a:fld>
            <a:endParaRPr lang="ru-RU"/>
          </a:p>
        </p:txBody>
      </p:sp>
    </p:spTree>
    <p:extLst>
      <p:ext uri="{BB962C8B-B14F-4D97-AF65-F5344CB8AC3E}">
        <p14:creationId xmlns:p14="http://schemas.microsoft.com/office/powerpoint/2010/main" val="22411125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50C40DBC-BB9B-47AA-8419-D8B1CAE441A0}" type="slidenum">
              <a:rPr lang="ru-RU" smtClean="0"/>
              <a:pPr>
                <a:defRPr/>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FF2C5259-E5A1-4D9F-8994-72AC7918F1ED}" type="slidenum">
              <a:rPr lang="ru-RU" smtClean="0"/>
              <a:pPr>
                <a:defRPr/>
              </a:pPr>
              <a:t>‹#›</a:t>
            </a:fld>
            <a:endParaRPr 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30AEDCE9-AB73-4C8E-8D6E-856465F72F6C}" type="slidenum">
              <a:rPr lang="ru-RU" smtClean="0"/>
              <a:pPr>
                <a:defRPr/>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77DA33F3-EABB-4FAF-A5B3-D15129C9A1C8}" type="slidenum">
              <a:rPr lang="ru-RU" smtClean="0"/>
              <a:pPr>
                <a:defRPr/>
              </a:pPr>
              <a:t>‹#›</a:t>
            </a:fld>
            <a:endParaRPr 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pPr>
              <a:defRPr/>
            </a:pPr>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455E43F7-6C29-4E98-A807-A84CBBC81A67}" type="slidenum">
              <a:rPr lang="ru-RU" smtClean="0"/>
              <a:pPr>
                <a:defRPr/>
              </a:pPr>
              <a:t>‹#›</a:t>
            </a:fld>
            <a:endParaRPr 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D06602A0-09D8-426B-8A40-5F4997A26989}" type="slidenum">
              <a:rPr lang="ru-RU" smtClean="0"/>
              <a:pPr>
                <a:defRPr/>
              </a:pPr>
              <a:t>‹#›</a:t>
            </a:fld>
            <a:endParaRPr 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73A7F0BD-082F-49F2-A059-076005CE54E0}" type="slidenum">
              <a:rPr lang="ru-RU" smtClean="0"/>
              <a:pPr>
                <a:defRPr/>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E157FA34-4570-421A-B180-32E0E31228EB}" type="slidenum">
              <a:rPr lang="ru-RU" smtClean="0"/>
              <a:pPr>
                <a:defRPr/>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ECFAA934-437C-4C9B-A1A2-5661C0F3915D}" type="slidenum">
              <a:rPr lang="ru-RU" smtClean="0"/>
              <a:pPr>
                <a:defRPr/>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kiev-mama.ucoz.ua/blog/angelochek/2010-05-27-5" TargetMode="External"/><Relationship Id="rId7" Type="http://schemas.openxmlformats.org/officeDocument/2006/relationships/hyperlink" Target="http://zakupki-nt.ru/viewtopic.php?id=1059&amp;p=2" TargetMode="External"/><Relationship Id="rId2" Type="http://schemas.openxmlformats.org/officeDocument/2006/relationships/hyperlink" Target="http://topgir.com.ua/demotivators/_sf2125.html" TargetMode="External"/><Relationship Id="rId1" Type="http://schemas.openxmlformats.org/officeDocument/2006/relationships/slideLayout" Target="../slideLayouts/slideLayout2.xml"/><Relationship Id="rId6" Type="http://schemas.openxmlformats.org/officeDocument/2006/relationships/hyperlink" Target="http://www.pixiz.ru/main/pic/17113/" TargetMode="External"/><Relationship Id="rId5" Type="http://schemas.openxmlformats.org/officeDocument/2006/relationships/hyperlink" Target="http://neskquik.beon.ru/2.html" TargetMode="External"/><Relationship Id="rId4" Type="http://schemas.openxmlformats.org/officeDocument/2006/relationships/hyperlink" Target="http://www.tropinka.orthodoxy.ru/ikonosta/bogorodi/vzyskani.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576" y="980728"/>
            <a:ext cx="7772400" cy="1780108"/>
          </a:xfrm>
        </p:spPr>
        <p:txBody>
          <a:bodyPr/>
          <a:lstStyle/>
          <a:p>
            <a:pPr algn="ctr" eaLnBrk="1" hangingPunct="1"/>
            <a:r>
              <a:rPr lang="ru-RU" sz="4400" b="1" dirty="0" smtClean="0">
                <a:solidFill>
                  <a:srgbClr val="FFFFFF"/>
                </a:solidFill>
              </a:rPr>
              <a:t>«МЕТОДЫ СЕМЕЙНОГО ВОСПИТАНИЯ»</a:t>
            </a:r>
            <a:r>
              <a:rPr lang="ru-RU" sz="3600" dirty="0" smtClean="0"/>
              <a:t> </a:t>
            </a:r>
          </a:p>
        </p:txBody>
      </p:sp>
      <p:sp>
        <p:nvSpPr>
          <p:cNvPr id="3075" name="Rectangle 3"/>
          <p:cNvSpPr>
            <a:spLocks noGrp="1" noChangeArrowheads="1"/>
          </p:cNvSpPr>
          <p:nvPr>
            <p:ph type="subTitle" idx="1"/>
          </p:nvPr>
        </p:nvSpPr>
        <p:spPr/>
        <p:txBody>
          <a:bodyPr>
            <a:normAutofit fontScale="92500" lnSpcReduction="10000"/>
          </a:bodyPr>
          <a:lstStyle/>
          <a:p>
            <a:pPr eaLnBrk="1" hangingPunct="1">
              <a:lnSpc>
                <a:spcPct val="80000"/>
              </a:lnSpc>
            </a:pPr>
            <a:r>
              <a:rPr lang="ru-RU" sz="2400" b="1" dirty="0" smtClean="0">
                <a:solidFill>
                  <a:srgbClr val="000066"/>
                </a:solidFill>
              </a:rPr>
              <a:t>«Все трудности воспитания вытекают из того, что родители, не только не исправляясь от своих недостатков, но, даже не признавая их в себе, хотят не видеть эти недостатки в детях» </a:t>
            </a:r>
          </a:p>
          <a:p>
            <a:pPr eaLnBrk="1" hangingPunct="1">
              <a:lnSpc>
                <a:spcPct val="80000"/>
              </a:lnSpc>
            </a:pPr>
            <a:r>
              <a:rPr lang="ru-RU" sz="2400" b="1" dirty="0" smtClean="0">
                <a:solidFill>
                  <a:srgbClr val="000066"/>
                </a:solidFill>
              </a:rPr>
              <a:t>Л.Н. Толстой</a:t>
            </a:r>
          </a:p>
        </p:txBody>
      </p:sp>
      <p:sp>
        <p:nvSpPr>
          <p:cNvPr id="2" name="TextBox 1"/>
          <p:cNvSpPr txBox="1"/>
          <p:nvPr/>
        </p:nvSpPr>
        <p:spPr>
          <a:xfrm>
            <a:off x="5148064" y="5301208"/>
            <a:ext cx="3816424" cy="1200329"/>
          </a:xfrm>
          <a:prstGeom prst="rect">
            <a:avLst/>
          </a:prstGeom>
          <a:noFill/>
        </p:spPr>
        <p:txBody>
          <a:bodyPr wrap="square" rtlCol="0">
            <a:spAutoFit/>
          </a:bodyPr>
          <a:lstStyle/>
          <a:p>
            <a:r>
              <a:rPr lang="ru-RU" dirty="0" smtClean="0"/>
              <a:t>Автор презентации: Вятских О.А., учитель начальных классов МКОУ СОШ им. А.А. Фадеева </a:t>
            </a:r>
          </a:p>
          <a:p>
            <a:pPr algn="r"/>
            <a:r>
              <a:rPr lang="ru-RU" dirty="0" smtClean="0"/>
              <a:t>с. Чугуевка</a:t>
            </a:r>
            <a:endParaRPr lang="ru-RU"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p:nvPr>
        </p:nvSpPr>
        <p:spPr>
          <a:xfrm>
            <a:off x="219075" y="2852936"/>
            <a:ext cx="8673405" cy="3243064"/>
          </a:xfrm>
        </p:spPr>
        <p:txBody>
          <a:bodyPr/>
          <a:lstStyle/>
          <a:p>
            <a:pPr algn="just" eaLnBrk="1" hangingPunct="1">
              <a:buFontTx/>
              <a:buNone/>
            </a:pPr>
            <a:r>
              <a:rPr lang="ru-RU" sz="2400" dirty="0" smtClean="0">
                <a:latin typeface="Tahoma" pitchFamily="34" charset="0"/>
                <a:cs typeface="Tahoma" pitchFamily="34" charset="0"/>
              </a:rPr>
              <a:t>Так вот, сын, вскоре после этого газета выскользнула из моих рук, и мною овладел ужасный, тошнотворный страх. Что со мной сделала привычка? Привычка придираться, распекать – такова была моя награда тебе за то, что ты маленький мальчик.</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p:nvPr>
        </p:nvSpPr>
        <p:spPr>
          <a:xfrm>
            <a:off x="219075" y="2636912"/>
            <a:ext cx="8673405" cy="3459088"/>
          </a:xfrm>
        </p:spPr>
        <p:txBody>
          <a:bodyPr/>
          <a:lstStyle/>
          <a:p>
            <a:pPr algn="just" eaLnBrk="1" hangingPunct="1">
              <a:buFontTx/>
              <a:buNone/>
            </a:pPr>
            <a:r>
              <a:rPr lang="ru-RU" sz="2400" dirty="0" smtClean="0">
                <a:latin typeface="Tahoma" pitchFamily="34" charset="0"/>
                <a:cs typeface="Tahoma" pitchFamily="34" charset="0"/>
              </a:rPr>
              <a:t>А в твоём характере так много здорового, прекрасного и искреннего. Твоё маленькое сердце столь же велико, как рассвет над далёкими холмами. Это проявилось в твоём стихийном порыве, когда ты бросился ко мне, чтобы поцеловать меня перед отходом ко сну. Ничто другое не имеет сегодня значения, сын. Я пришёл к твоей кроватке в темноте и, пристыженный, преклонил перед тобой колени!»</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23528" y="2924944"/>
            <a:ext cx="8352928" cy="3450696"/>
          </a:xfrm>
        </p:spPr>
        <p:txBody>
          <a:bodyPr/>
          <a:lstStyle/>
          <a:p>
            <a:pPr algn="just" eaLnBrk="1" hangingPunct="1">
              <a:buFontTx/>
              <a:buNone/>
            </a:pPr>
            <a:r>
              <a:rPr lang="ru-RU" dirty="0" smtClean="0"/>
              <a:t>Слово – тончайший инструмент человеческого общения. Слово, то осуждающее – суровое и холодное; то поощрительное, ласковое, подбадривающее; то ироническое, насмешливое, саркастическое, - оно обладает огромной силой.</a:t>
            </a:r>
          </a:p>
        </p:txBody>
      </p:sp>
      <p:sp>
        <p:nvSpPr>
          <p:cNvPr id="13314" name="Rectangle 2"/>
          <p:cNvSpPr>
            <a:spLocks noGrp="1" noChangeArrowheads="1"/>
          </p:cNvSpPr>
          <p:nvPr>
            <p:ph type="title"/>
          </p:nvPr>
        </p:nvSpPr>
        <p:spPr/>
        <p:txBody>
          <a:bodyPr/>
          <a:lstStyle/>
          <a:p>
            <a:pPr algn="ctr" eaLnBrk="1" hangingPunct="1"/>
            <a:r>
              <a:rPr lang="ru-RU" sz="3600" b="1" smtClean="0"/>
              <a:t>«ТЫ НЕ БОЙСЯ СЛОВОМ ХРУПКИЙ МИР РАЗРУШИТЬ».</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p:nvPr>
        </p:nvSpPr>
        <p:spPr>
          <a:xfrm>
            <a:off x="219075" y="2564904"/>
            <a:ext cx="8673405" cy="3531096"/>
          </a:xfrm>
        </p:spPr>
        <p:txBody>
          <a:bodyPr/>
          <a:lstStyle/>
          <a:p>
            <a:pPr algn="just" eaLnBrk="1" hangingPunct="1">
              <a:buFontTx/>
              <a:buNone/>
            </a:pPr>
            <a:r>
              <a:rPr lang="ru-RU" dirty="0" smtClean="0"/>
              <a:t>Грубый окрик пугает и озлобляет маленького человека, а наша лёгкая ирония по поводу трудно завоёванной «четвёрки» неожиданно для нас убивает радость сына, и веру в свои силы, и стремление к новым победам. Зато какой затаённой радостью и гордостью светятся его глаза после нашего одобрительного замечания. «О, это только начало! Вот увидите, что я ещё смогу!»</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p:nvPr>
        </p:nvSpPr>
        <p:spPr>
          <a:xfrm>
            <a:off x="219075" y="2636912"/>
            <a:ext cx="8529389" cy="3459088"/>
          </a:xfrm>
        </p:spPr>
        <p:txBody>
          <a:bodyPr/>
          <a:lstStyle/>
          <a:p>
            <a:pPr algn="just" eaLnBrk="1" hangingPunct="1">
              <a:buFontTx/>
              <a:buNone/>
            </a:pPr>
            <a:r>
              <a:rPr lang="ru-RU" dirty="0" smtClean="0"/>
              <a:t>Как-то в одной из газет был объявлен конкурс на самую яркую историю из прошлой школьной жизни. Было много интересного, но на меня произвела огромное впечатление одна история, которую поведала уже зрелая женщина «за пятьдесят». Её воспоминание было очень грустным и даже трагичным.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p:nvPr>
        </p:nvSpPr>
        <p:spPr>
          <a:xfrm>
            <a:off x="219075" y="2564904"/>
            <a:ext cx="8673405" cy="3531096"/>
          </a:xfrm>
        </p:spPr>
        <p:txBody>
          <a:bodyPr/>
          <a:lstStyle/>
          <a:p>
            <a:pPr algn="just" eaLnBrk="1" hangingPunct="1">
              <a:buFontTx/>
              <a:buNone/>
            </a:pPr>
            <a:r>
              <a:rPr lang="ru-RU" dirty="0" smtClean="0"/>
              <a:t>Однажды, после урока физкультуры, девочка вместе со всеми опоздала в класс. А поскольку у неё были непослушные волосы, то её внешний вид оказался самым заметным и вызвал негодование учительницы. «Ты похожа на ведьму!» - кричала она, и с этой минуты кличка намертво «приросла» к девочке. Кличка перекочевала с ней в институт, а оттуда – в её жизнь.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p:nvPr>
        </p:nvSpPr>
        <p:spPr>
          <a:xfrm>
            <a:off x="219075" y="2564904"/>
            <a:ext cx="8529389" cy="3531096"/>
          </a:xfrm>
        </p:spPr>
        <p:txBody>
          <a:bodyPr/>
          <a:lstStyle/>
          <a:p>
            <a:pPr eaLnBrk="1" hangingPunct="1">
              <a:buFontTx/>
              <a:buNone/>
            </a:pPr>
            <a:r>
              <a:rPr lang="ru-RU" dirty="0" smtClean="0"/>
              <a:t>Воспоминания женщины:</a:t>
            </a:r>
          </a:p>
          <a:p>
            <a:pPr algn="just" eaLnBrk="1" hangingPunct="1">
              <a:buFontTx/>
              <a:buNone/>
            </a:pPr>
            <a:r>
              <a:rPr lang="ru-RU" dirty="0" smtClean="0"/>
              <a:t>«Через некоторое время я стала ощущать в себе задатки этой самой ведьмы: мне казалось, что я роковым образом влияю на окружающих. Разрушая их благополучие и покой». Она всё больше отстранялась от людей. До сих пор она одна, и ей неуютно в этом мире. Вот как одно неосторожное слово, наверняка сказанное без злого умысла, может разрушить целую жизнь.</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p:nvPr>
        </p:nvSpPr>
        <p:spPr>
          <a:xfrm>
            <a:off x="219075" y="2564904"/>
            <a:ext cx="8601397" cy="3531096"/>
          </a:xfrm>
        </p:spPr>
        <p:txBody>
          <a:bodyPr/>
          <a:lstStyle/>
          <a:p>
            <a:pPr algn="just" eaLnBrk="1" hangingPunct="1">
              <a:buFontTx/>
              <a:buNone/>
            </a:pPr>
            <a:r>
              <a:rPr lang="ru-RU" dirty="0" smtClean="0"/>
              <a:t>Наша манера общения с детьми, тон отношений между членами семьи имеют большое значение для создания определённого стиля жизни, который быстро закрепляется в Вашем доме.</a:t>
            </a:r>
          </a:p>
          <a:p>
            <a:pPr algn="just" eaLnBrk="1" hangingPunct="1">
              <a:buFontTx/>
              <a:buNone/>
            </a:pPr>
            <a:r>
              <a:rPr lang="ru-RU" dirty="0" smtClean="0"/>
              <a:t>Грубость детей, увы, может быть следствием грубости и бестактности родителей – по отношению к детям, друг  к  другу, к окружающим.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p:nvPr>
        </p:nvSpPr>
        <p:spPr>
          <a:xfrm>
            <a:off x="219075" y="227013"/>
            <a:ext cx="8745413" cy="5868987"/>
          </a:xfrm>
        </p:spPr>
        <p:txBody>
          <a:bodyPr/>
          <a:lstStyle/>
          <a:p>
            <a:pPr eaLnBrk="1" hangingPunct="1">
              <a:buFontTx/>
              <a:buNone/>
            </a:pPr>
            <a:endParaRPr lang="en-US" sz="5400" dirty="0" smtClean="0"/>
          </a:p>
          <a:p>
            <a:pPr eaLnBrk="1" hangingPunct="1">
              <a:buFontTx/>
              <a:buNone/>
            </a:pPr>
            <a:endParaRPr lang="en-US" sz="5400" dirty="0" smtClean="0"/>
          </a:p>
          <a:p>
            <a:pPr eaLnBrk="1" hangingPunct="1">
              <a:buFontTx/>
              <a:buNone/>
            </a:pPr>
            <a:r>
              <a:rPr lang="ru-RU" sz="5400" dirty="0" smtClean="0"/>
              <a:t>ВЫВОД:</a:t>
            </a:r>
          </a:p>
          <a:p>
            <a:pPr algn="ctr" eaLnBrk="1" hangingPunct="1">
              <a:buFontTx/>
              <a:buNone/>
            </a:pPr>
            <a:r>
              <a:rPr lang="ru-RU" sz="5400" dirty="0" smtClean="0"/>
              <a:t> Словом нужно пользоваться обдуманно и осторожно.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6"/>
          <p:cNvSpPr>
            <a:spLocks noGrp="1" noChangeArrowheads="1"/>
          </p:cNvSpPr>
          <p:nvPr>
            <p:ph idx="1"/>
          </p:nvPr>
        </p:nvSpPr>
        <p:spPr/>
        <p:txBody>
          <a:bodyPr>
            <a:normAutofit/>
          </a:bodyPr>
          <a:lstStyle/>
          <a:p>
            <a:pPr algn="just" eaLnBrk="1" hangingPunct="1">
              <a:lnSpc>
                <a:spcPct val="90000"/>
              </a:lnSpc>
              <a:buFontTx/>
              <a:buNone/>
            </a:pPr>
            <a:r>
              <a:rPr lang="ru-RU" sz="2400" dirty="0" smtClean="0"/>
              <a:t>Ребёнок «фотографирует» всё, что происходит в  семье. Значит, если нам хочется, чтобы ребёнок научился любить людей, их должны полюбить, прежде всего, Мы. Не осуждайте соседей, не подсмеивайтесь над знакомыми и родственниками, а выделяйте, прежде всего, их положительные качества, чаще хвалите окружающих.</a:t>
            </a:r>
          </a:p>
          <a:p>
            <a:pPr eaLnBrk="1" hangingPunct="1">
              <a:lnSpc>
                <a:spcPct val="90000"/>
              </a:lnSpc>
              <a:buFontTx/>
              <a:buNone/>
            </a:pPr>
            <a:r>
              <a:rPr lang="ru-RU" sz="2400" dirty="0" smtClean="0"/>
              <a:t>	</a:t>
            </a:r>
          </a:p>
        </p:txBody>
      </p:sp>
      <p:sp>
        <p:nvSpPr>
          <p:cNvPr id="20482" name="Rectangle 5"/>
          <p:cNvSpPr>
            <a:spLocks noGrp="1" noChangeArrowheads="1"/>
          </p:cNvSpPr>
          <p:nvPr>
            <p:ph type="title"/>
          </p:nvPr>
        </p:nvSpPr>
        <p:spPr/>
        <p:txBody>
          <a:bodyPr/>
          <a:lstStyle/>
          <a:p>
            <a:pPr algn="ctr" eaLnBrk="1" hangingPunct="1"/>
            <a:r>
              <a:rPr lang="ru-RU" sz="3600" b="1" dirty="0" smtClean="0"/>
              <a:t>«ТЕБЯ КАК В ЗЕРКАЛЕ Я ВИЖУ…»</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950" y="227013"/>
            <a:ext cx="8784530" cy="1401762"/>
          </a:xfrm>
        </p:spPr>
        <p:txBody>
          <a:bodyPr>
            <a:normAutofit fontScale="90000"/>
          </a:bodyPr>
          <a:lstStyle/>
          <a:p>
            <a:pPr algn="r" eaLnBrk="1" hangingPunct="1"/>
            <a:r>
              <a:rPr lang="ru-RU" sz="3200" dirty="0" smtClean="0"/>
              <a:t>Как редко ребенок бывает таким, как нам хочется…</a:t>
            </a:r>
            <a:br>
              <a:rPr lang="ru-RU" sz="3200" dirty="0" smtClean="0"/>
            </a:br>
            <a:r>
              <a:rPr lang="ru-RU" sz="3200" dirty="0" smtClean="0"/>
              <a:t>                                    </a:t>
            </a:r>
            <a:r>
              <a:rPr lang="ru-RU" sz="3200" dirty="0" err="1" smtClean="0"/>
              <a:t>Януш</a:t>
            </a:r>
            <a:r>
              <a:rPr lang="ru-RU" sz="3200" dirty="0" smtClean="0"/>
              <a:t> Корчак</a:t>
            </a:r>
          </a:p>
        </p:txBody>
      </p:sp>
      <p:pic>
        <p:nvPicPr>
          <p:cNvPr id="4099" name="Picture 3" descr="x_a549993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564904"/>
            <a:ext cx="5465068" cy="3963079"/>
          </a:xfrm>
          <a:prstGeom prst="rect">
            <a:avLst/>
          </a:prstGeom>
          <a:noFill/>
          <a:ln w="38100">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996951"/>
            <a:ext cx="8424935" cy="3129211"/>
          </a:xfrm>
        </p:spPr>
        <p:txBody>
          <a:bodyPr/>
          <a:lstStyle/>
          <a:p>
            <a:pPr marL="0" indent="0" algn="just">
              <a:buNone/>
            </a:pPr>
            <a:r>
              <a:rPr lang="ru-RU" dirty="0"/>
              <a:t>Вам не нравится, что ребёнок может что-то пообещать, а не сделать. А подумайте, всегда ли Мы исполняем свои обещания по отношению к нему или близким? Ребёнок и это наблюдает и копирует, считая нормой.</a:t>
            </a:r>
          </a:p>
          <a:p>
            <a:pPr marL="0" indent="0">
              <a:buNone/>
            </a:pPr>
            <a:endParaRPr lang="ru-RU" dirty="0"/>
          </a:p>
        </p:txBody>
      </p:sp>
    </p:spTree>
    <p:extLst>
      <p:ext uri="{BB962C8B-B14F-4D97-AF65-F5344CB8AC3E}">
        <p14:creationId xmlns:p14="http://schemas.microsoft.com/office/powerpoint/2010/main" val="7592866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p:nvPr>
        </p:nvSpPr>
        <p:spPr>
          <a:xfrm>
            <a:off x="219075" y="2636912"/>
            <a:ext cx="8601397" cy="3459088"/>
          </a:xfrm>
        </p:spPr>
        <p:txBody>
          <a:bodyPr/>
          <a:lstStyle/>
          <a:p>
            <a:pPr algn="just" eaLnBrk="1" hangingPunct="1">
              <a:buFontTx/>
              <a:buNone/>
            </a:pPr>
            <a:r>
              <a:rPr lang="ru-RU" dirty="0" smtClean="0"/>
              <a:t>Есть семьи, где телевизор работает постоянно. Только тогда требование к ребёнку – «Читай!» - надо снять. Можно, конечно же возразить: «Так что же, нам самим и не смотреть совсем телевизор, если ребёнок в комнате?»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p:nvPr>
        </p:nvSpPr>
        <p:spPr>
          <a:xfrm>
            <a:off x="219075" y="2636912"/>
            <a:ext cx="8673405" cy="3459088"/>
          </a:xfrm>
        </p:spPr>
        <p:txBody>
          <a:bodyPr/>
          <a:lstStyle/>
          <a:p>
            <a:pPr algn="just" eaLnBrk="1" hangingPunct="1">
              <a:buFontTx/>
              <a:buNone/>
            </a:pPr>
            <a:r>
              <a:rPr lang="ru-RU" dirty="0" smtClean="0"/>
              <a:t>Удивительно, что некоторых родителей раздражает сама мысль о том, что надо чем-то пожертвовать ради ребёнка, в чём-то себе отказать! Не такая уж это жертва – иногда выключить телевизор.</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6"/>
          <p:cNvSpPr>
            <a:spLocks noGrp="1" noChangeArrowheads="1"/>
          </p:cNvSpPr>
          <p:nvPr>
            <p:ph idx="1"/>
          </p:nvPr>
        </p:nvSpPr>
        <p:spPr>
          <a:xfrm>
            <a:off x="457200" y="2996952"/>
            <a:ext cx="8435280" cy="3456236"/>
          </a:xfrm>
        </p:spPr>
        <p:txBody>
          <a:bodyPr/>
          <a:lstStyle/>
          <a:p>
            <a:pPr algn="just" eaLnBrk="1" hangingPunct="1">
              <a:buFontTx/>
              <a:buNone/>
            </a:pPr>
            <a:r>
              <a:rPr lang="ru-RU" dirty="0" smtClean="0"/>
              <a:t>Наказание – очень сильное средство воздействия, его применение требует осторожности и такта. Наказывать ребёнка следует лишь в исключительных случаях. Наказание может иметь место только при условии уверенности родителей, что ребёнок совершил проступок намеренно, осознанно, понимая, что делать этого нельзя.</a:t>
            </a:r>
          </a:p>
        </p:txBody>
      </p:sp>
      <p:sp>
        <p:nvSpPr>
          <p:cNvPr id="23554" name="Rectangle 5"/>
          <p:cNvSpPr>
            <a:spLocks noGrp="1" noChangeArrowheads="1"/>
          </p:cNvSpPr>
          <p:nvPr>
            <p:ph type="title"/>
          </p:nvPr>
        </p:nvSpPr>
        <p:spPr/>
        <p:txBody>
          <a:bodyPr/>
          <a:lstStyle/>
          <a:p>
            <a:pPr algn="ctr" eaLnBrk="1" hangingPunct="1"/>
            <a:r>
              <a:rPr lang="ru-RU" sz="3200" b="1" smtClean="0"/>
              <a:t>«МЕЧ НАКАЗАНЬЯ НЕ СПЕШИ НА ГОЛОВУ ДИТЯТИ ТЫ ОБРУШИТЬ».</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p:nvPr>
        </p:nvSpPr>
        <p:spPr>
          <a:xfrm>
            <a:off x="219075" y="3140968"/>
            <a:ext cx="8817421" cy="2955032"/>
          </a:xfrm>
        </p:spPr>
        <p:txBody>
          <a:bodyPr/>
          <a:lstStyle/>
          <a:p>
            <a:pPr algn="just" eaLnBrk="1" hangingPunct="1">
              <a:buFontTx/>
              <a:buNone/>
            </a:pPr>
            <a:r>
              <a:rPr lang="ru-RU" dirty="0" smtClean="0"/>
              <a:t>Высшее достоинство родителей состоит в умении смотреть на мир глазами ребёнка, попытаться увидеть то, что видит он, и почувствовать то, что чувствует он.</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p:nvPr>
        </p:nvSpPr>
        <p:spPr>
          <a:xfrm>
            <a:off x="251520" y="3068960"/>
            <a:ext cx="8745413" cy="3027040"/>
          </a:xfrm>
        </p:spPr>
        <p:txBody>
          <a:bodyPr/>
          <a:lstStyle/>
          <a:p>
            <a:pPr algn="just" eaLnBrk="1" hangingPunct="1">
              <a:buFontTx/>
              <a:buNone/>
            </a:pPr>
            <a:r>
              <a:rPr lang="ru-RU" dirty="0" smtClean="0"/>
              <a:t>Насилие порождает насилие. В душах наших детей зреет жестокость, когда они не могут ответить на «кулак» отца.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p:txBody>
          <a:bodyPr/>
          <a:lstStyle/>
          <a:p>
            <a:pPr algn="just" eaLnBrk="1" hangingPunct="1">
              <a:buFontTx/>
              <a:buNone/>
            </a:pPr>
            <a:r>
              <a:rPr lang="ru-RU" dirty="0" smtClean="0"/>
              <a:t>Зачастую то, что значимо для взрослых в воспитании их детей, совершенно не значимо в понимании ребенка.</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19075" y="227013"/>
            <a:ext cx="8673405" cy="1143000"/>
          </a:xfrm>
        </p:spPr>
        <p:txBody>
          <a:bodyPr>
            <a:normAutofit fontScale="90000"/>
          </a:bodyPr>
          <a:lstStyle/>
          <a:p>
            <a:pPr algn="ctr" eaLnBrk="1" hangingPunct="1"/>
            <a:r>
              <a:rPr lang="ru-RU" sz="3600" dirty="0" smtClean="0"/>
              <a:t>Достаточно всем членам семьи выполнять</a:t>
            </a:r>
          </a:p>
        </p:txBody>
      </p:sp>
      <p:sp>
        <p:nvSpPr>
          <p:cNvPr id="27651" name="Rectangle 3"/>
          <p:cNvSpPr>
            <a:spLocks noGrp="1" noChangeArrowheads="1"/>
          </p:cNvSpPr>
          <p:nvPr>
            <p:ph type="body" sz="half" idx="1"/>
          </p:nvPr>
        </p:nvSpPr>
        <p:spPr>
          <a:xfrm>
            <a:off x="251520" y="2132856"/>
            <a:ext cx="3624263" cy="4209355"/>
          </a:xfrm>
        </p:spPr>
        <p:txBody>
          <a:bodyPr/>
          <a:lstStyle/>
          <a:p>
            <a:pPr eaLnBrk="1" hangingPunct="1">
              <a:buFontTx/>
              <a:buNone/>
            </a:pPr>
            <a:r>
              <a:rPr lang="ru-RU" sz="2800" b="1" dirty="0" smtClean="0"/>
              <a:t>следующие очень простые правила, которые, однако, требуют определенных усилий от всех членов семьи:</a:t>
            </a:r>
          </a:p>
        </p:txBody>
      </p:sp>
      <p:pic>
        <p:nvPicPr>
          <p:cNvPr id="27652" name="Picture 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860032" y="2636912"/>
            <a:ext cx="3492823" cy="3790727"/>
          </a:xfrm>
          <a:noFill/>
          <a:ln w="34925">
            <a:solidFill>
              <a:schemeClr val="bg2">
                <a:lumMod val="75000"/>
              </a:schemeClr>
            </a:solidFill>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19075" y="227013"/>
            <a:ext cx="8745413" cy="1143000"/>
          </a:xfrm>
        </p:spPr>
        <p:txBody>
          <a:bodyPr>
            <a:normAutofit fontScale="90000"/>
          </a:bodyPr>
          <a:lstStyle/>
          <a:p>
            <a:pPr eaLnBrk="1" hangingPunct="1"/>
            <a:r>
              <a:rPr lang="ru-RU" sz="3600" dirty="0" smtClean="0"/>
              <a:t>Как можно меньше злиться и ворчать друг на друга</a:t>
            </a:r>
          </a:p>
        </p:txBody>
      </p:sp>
      <p:sp>
        <p:nvSpPr>
          <p:cNvPr id="28675" name="Rectangle 3"/>
          <p:cNvSpPr>
            <a:spLocks noGrp="1" noChangeArrowheads="1"/>
          </p:cNvSpPr>
          <p:nvPr>
            <p:ph type="body" sz="half" idx="1"/>
          </p:nvPr>
        </p:nvSpPr>
        <p:spPr>
          <a:xfrm>
            <a:off x="263525" y="3429000"/>
            <a:ext cx="3624263" cy="2667000"/>
          </a:xfrm>
        </p:spPr>
        <p:txBody>
          <a:bodyPr/>
          <a:lstStyle/>
          <a:p>
            <a:pPr algn="ctr" eaLnBrk="1" hangingPunct="1">
              <a:buFontTx/>
              <a:buNone/>
            </a:pPr>
            <a:r>
              <a:rPr lang="ru-RU" sz="2800" b="1" dirty="0" smtClean="0"/>
              <a:t>По поводу и без повода</a:t>
            </a:r>
          </a:p>
        </p:txBody>
      </p:sp>
      <p:pic>
        <p:nvPicPr>
          <p:cNvPr id="28676" name="Picture 6" descr="Children-Children-baby-babies-ninos_larg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067944" y="2852936"/>
            <a:ext cx="4841875" cy="3486150"/>
          </a:xfrm>
          <a:noFill/>
          <a:ln w="349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19075" y="227013"/>
            <a:ext cx="8673405" cy="1143000"/>
          </a:xfrm>
        </p:spPr>
        <p:txBody>
          <a:bodyPr/>
          <a:lstStyle/>
          <a:p>
            <a:pPr algn="ctr" eaLnBrk="1" hangingPunct="1"/>
            <a:r>
              <a:rPr lang="ru-RU" dirty="0" smtClean="0"/>
              <a:t>Не увлекаться критикой</a:t>
            </a:r>
          </a:p>
        </p:txBody>
      </p:sp>
      <p:pic>
        <p:nvPicPr>
          <p:cNvPr id="29700" name="Picture 4" descr="23140157[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539552" y="2060848"/>
            <a:ext cx="3163887" cy="4411662"/>
          </a:xfrm>
          <a:ln w="38100">
            <a:solidFill>
              <a:schemeClr val="accent1">
                <a:lumMod val="60000"/>
                <a:lumOff val="40000"/>
              </a:schemeClr>
            </a:solidFill>
          </a:ln>
        </p:spPr>
      </p:pic>
      <p:sp>
        <p:nvSpPr>
          <p:cNvPr id="29699" name="Rectangle 3"/>
          <p:cNvSpPr>
            <a:spLocks noGrp="1" noChangeArrowheads="1"/>
          </p:cNvSpPr>
          <p:nvPr>
            <p:ph type="body" sz="half" idx="2"/>
          </p:nvPr>
        </p:nvSpPr>
        <p:spPr>
          <a:xfrm>
            <a:off x="4860032" y="1916832"/>
            <a:ext cx="3624263" cy="4497387"/>
          </a:xfrm>
        </p:spPr>
        <p:txBody>
          <a:bodyPr/>
          <a:lstStyle/>
          <a:p>
            <a:pPr eaLnBrk="1" hangingPunct="1">
              <a:buFontTx/>
              <a:buNone/>
            </a:pPr>
            <a:endParaRPr lang="en-US" sz="2800" b="1" dirty="0" smtClean="0"/>
          </a:p>
          <a:p>
            <a:pPr algn="just" eaLnBrk="1" hangingPunct="1">
              <a:buFontTx/>
              <a:buNone/>
            </a:pPr>
            <a:endParaRPr lang="en-US" sz="2800" b="1" dirty="0" smtClean="0"/>
          </a:p>
          <a:p>
            <a:pPr algn="just" eaLnBrk="1" hangingPunct="1">
              <a:buFontTx/>
              <a:buNone/>
            </a:pPr>
            <a:r>
              <a:rPr lang="ru-RU" sz="2800" b="1" dirty="0" smtClean="0"/>
              <a:t>Маленькому и большому человеку гораздо приятнее узнавать о себе как о хорошем человеке, чем как о плохом.</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395537" y="2675467"/>
            <a:ext cx="8424936" cy="3450696"/>
          </a:xfrm>
        </p:spPr>
        <p:txBody>
          <a:bodyPr>
            <a:normAutofit lnSpcReduction="10000"/>
          </a:bodyPr>
          <a:lstStyle/>
          <a:p>
            <a:pPr algn="just" eaLnBrk="1" hangingPunct="1">
              <a:buFontTx/>
              <a:buNone/>
            </a:pPr>
            <a:r>
              <a:rPr lang="ru-RU" sz="2800" dirty="0" smtClean="0">
                <a:latin typeface="Tahoma" panose="020B0604030504040204" pitchFamily="34" charset="0"/>
                <a:cs typeface="Tahoma" panose="020B0604030504040204" pitchFamily="34" charset="0"/>
              </a:rPr>
              <a:t>Методы воспитания превращают в реальность наши лучшие надежды, планы, мечты, обращенные к самому дорогому – к детям.</a:t>
            </a:r>
          </a:p>
          <a:p>
            <a:pPr algn="just" eaLnBrk="1" hangingPunct="1">
              <a:buFontTx/>
              <a:buNone/>
            </a:pPr>
            <a:r>
              <a:rPr lang="ru-RU" sz="2800" dirty="0" smtClean="0">
                <a:latin typeface="Tahoma" panose="020B0604030504040204" pitchFamily="34" charset="0"/>
                <a:cs typeface="Tahoma" panose="020B0604030504040204" pitchFamily="34" charset="0"/>
              </a:rPr>
              <a:t>Начну с горького признания отца, который, к счастью, понял, что его методы воспитания порочны и просит прощения у своего маленького сына. Этот текст создан американской журналисткой.</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19075" y="227013"/>
            <a:ext cx="8673405" cy="1143000"/>
          </a:xfrm>
        </p:spPr>
        <p:txBody>
          <a:bodyPr>
            <a:normAutofit fontScale="90000"/>
          </a:bodyPr>
          <a:lstStyle/>
          <a:p>
            <a:pPr algn="ctr" eaLnBrk="1" hangingPunct="1"/>
            <a:r>
              <a:rPr lang="ru-RU" sz="3600" dirty="0" smtClean="0"/>
              <a:t>Постоянно демонстрировать внимание своим родным и близким людям</a:t>
            </a:r>
          </a:p>
        </p:txBody>
      </p:sp>
      <p:sp>
        <p:nvSpPr>
          <p:cNvPr id="30723" name="Rectangle 3"/>
          <p:cNvSpPr>
            <a:spLocks noGrp="1" noChangeArrowheads="1"/>
          </p:cNvSpPr>
          <p:nvPr>
            <p:ph type="body" sz="half" idx="2"/>
          </p:nvPr>
        </p:nvSpPr>
        <p:spPr>
          <a:xfrm>
            <a:off x="5292080" y="3356992"/>
            <a:ext cx="3624263" cy="1873250"/>
          </a:xfrm>
        </p:spPr>
        <p:txBody>
          <a:bodyPr/>
          <a:lstStyle/>
          <a:p>
            <a:pPr eaLnBrk="1" hangingPunct="1">
              <a:lnSpc>
                <a:spcPct val="90000"/>
              </a:lnSpc>
            </a:pPr>
            <a:endParaRPr lang="ru-RU" sz="2400" dirty="0" smtClean="0"/>
          </a:p>
          <a:p>
            <a:pPr eaLnBrk="1" hangingPunct="1">
              <a:lnSpc>
                <a:spcPct val="90000"/>
              </a:lnSpc>
              <a:buFontTx/>
              <a:buNone/>
            </a:pPr>
            <a:r>
              <a:rPr lang="ru-RU" sz="2400" b="1" dirty="0" smtClean="0"/>
              <a:t>Только в таком случае можно рассчитывать на ответное внимание.</a:t>
            </a:r>
          </a:p>
        </p:txBody>
      </p:sp>
      <p:pic>
        <p:nvPicPr>
          <p:cNvPr id="30724" name="Picture 5" descr="15647033_600_kjkbuu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36912"/>
            <a:ext cx="4897437" cy="3590925"/>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ru-RU" sz="3600" smtClean="0"/>
              <a:t>Только добрый пример отца и матери может дать добрые всходы!</a:t>
            </a:r>
          </a:p>
        </p:txBody>
      </p:sp>
      <p:pic>
        <p:nvPicPr>
          <p:cNvPr id="31747" name="Picture 5" descr="vzyskan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518" y="2204864"/>
            <a:ext cx="3017837" cy="4319587"/>
          </a:xfrm>
          <a:prstGeom prst="rect">
            <a:avLst/>
          </a:prstGeom>
          <a:noFill/>
          <a:ln w="25400">
            <a:solidFill>
              <a:srgbClr val="00B05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ru-RU" sz="3600" b="1" dirty="0" smtClean="0"/>
              <a:t>Здоровья Вам и удачи в воспитании ваших детей!</a:t>
            </a:r>
          </a:p>
        </p:txBody>
      </p:sp>
      <p:pic>
        <p:nvPicPr>
          <p:cNvPr id="32771" name="Picture 4" descr="1237033047_a14c31b0f7def659bba70c6be7566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564904"/>
            <a:ext cx="4762500" cy="3867150"/>
          </a:xfrm>
          <a:prstGeom prst="rect">
            <a:avLst/>
          </a:prstGeom>
          <a:noFill/>
          <a:ln w="38100">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872067" y="1772816"/>
            <a:ext cx="7408333" cy="4353347"/>
          </a:xfrm>
        </p:spPr>
        <p:txBody>
          <a:bodyPr/>
          <a:lstStyle/>
          <a:p>
            <a:pPr marL="0" indent="0" eaLnBrk="1" hangingPunct="1">
              <a:buNone/>
            </a:pPr>
            <a:r>
              <a:rPr lang="ru-RU" sz="1800" b="1" i="1" dirty="0" smtClean="0">
                <a:solidFill>
                  <a:schemeClr val="tx1"/>
                </a:solidFill>
                <a:hlinkClick r:id="rId2"/>
              </a:rPr>
              <a:t>Использованные ресурсы:</a:t>
            </a:r>
          </a:p>
          <a:p>
            <a:pPr eaLnBrk="1" hangingPunct="1"/>
            <a:r>
              <a:rPr lang="ru-RU" sz="1800" b="1" dirty="0" smtClean="0">
                <a:hlinkClick r:id="rId2"/>
              </a:rPr>
              <a:t>http</a:t>
            </a:r>
            <a:r>
              <a:rPr lang="ru-RU" sz="1800" b="1" dirty="0" smtClean="0">
                <a:hlinkClick r:id="rId2"/>
              </a:rPr>
              <a:t>://topgir.com.ua/demotivators/_sf2125.html</a:t>
            </a:r>
            <a:endParaRPr lang="en-US" sz="1800" b="1" dirty="0" smtClean="0"/>
          </a:p>
          <a:p>
            <a:pPr eaLnBrk="1" hangingPunct="1"/>
            <a:r>
              <a:rPr lang="ru-RU" sz="1800" b="1" dirty="0" smtClean="0">
                <a:hlinkClick r:id="rId3"/>
              </a:rPr>
              <a:t>http://kiev-mama.ucoz.ua/blog/angelochek/2010-05-27-5</a:t>
            </a:r>
            <a:endParaRPr lang="ru-RU" sz="1800" b="1" dirty="0" smtClean="0"/>
          </a:p>
          <a:p>
            <a:pPr eaLnBrk="1" hangingPunct="1"/>
            <a:r>
              <a:rPr lang="ru-RU" sz="1800" b="1" dirty="0" smtClean="0">
                <a:hlinkClick r:id="rId4"/>
              </a:rPr>
              <a:t>http://www.tropinka.orthodoxy.ru/ikonosta/bogorodi/vzyskani.htm</a:t>
            </a:r>
            <a:endParaRPr lang="ru-RU" sz="1800" b="1" dirty="0" smtClean="0"/>
          </a:p>
          <a:p>
            <a:pPr eaLnBrk="1" hangingPunct="1"/>
            <a:r>
              <a:rPr lang="ru-RU" sz="1800" b="1" dirty="0" smtClean="0">
                <a:hlinkClick r:id="rId5"/>
              </a:rPr>
              <a:t>http://neskquik.beon.ru/2.html</a:t>
            </a:r>
            <a:endParaRPr lang="ru-RU" sz="1800" b="1" dirty="0" smtClean="0"/>
          </a:p>
          <a:p>
            <a:pPr eaLnBrk="1" hangingPunct="1"/>
            <a:r>
              <a:rPr lang="ru-RU" sz="1800" b="1" dirty="0" smtClean="0">
                <a:hlinkClick r:id="rId6"/>
              </a:rPr>
              <a:t>http://www.pixiz.ru/main/pic/17113/</a:t>
            </a:r>
            <a:endParaRPr lang="ru-RU" sz="1800" b="1" dirty="0" smtClean="0"/>
          </a:p>
          <a:p>
            <a:pPr eaLnBrk="1" hangingPunct="1"/>
            <a:r>
              <a:rPr lang="ru-RU" sz="1800" b="1" dirty="0" smtClean="0">
                <a:hlinkClick r:id="rId7"/>
              </a:rPr>
              <a:t>http://zakupki-nt.ru/viewtopic.php?id=1059&amp;p=2</a:t>
            </a:r>
            <a:endParaRPr lang="ru-RU" sz="1800" b="1" dirty="0" smtClean="0"/>
          </a:p>
          <a:p>
            <a:pPr eaLnBrk="1" hangingPunct="1"/>
            <a:endParaRPr lang="ru-RU" sz="1800" b="1" dirty="0" smtClean="0"/>
          </a:p>
          <a:p>
            <a:pPr eaLnBrk="1" hangingPunct="1"/>
            <a:endParaRPr lang="ru-RU" sz="1400" dirty="0" smtClean="0"/>
          </a:p>
          <a:p>
            <a:pPr eaLnBrk="1" hangingPunct="1"/>
            <a:endParaRPr lang="ru-RU" sz="1400" dirty="0" smtClean="0"/>
          </a:p>
          <a:p>
            <a:pPr eaLnBrk="1" hangingPunct="1"/>
            <a:endParaRPr lang="ru-RU" sz="1400" dirty="0" smtClean="0"/>
          </a:p>
          <a:p>
            <a:pPr eaLnBrk="1" hangingPunct="1"/>
            <a:endParaRPr lang="ru-RU" dirty="0" smtClean="0"/>
          </a:p>
          <a:p>
            <a:pPr eaLnBrk="1" hangingPunct="1">
              <a:buFontTx/>
              <a:buNone/>
            </a:pPr>
            <a:endParaRPr lang="ru-RU" dirty="0" smtClean="0"/>
          </a:p>
          <a:p>
            <a:pPr eaLnBrk="1" hangingPunct="1"/>
            <a:endParaRPr lang="ru-RU" dirty="0" smtClean="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251520" y="2675467"/>
            <a:ext cx="8568951" cy="3450696"/>
          </a:xfrm>
        </p:spPr>
        <p:txBody>
          <a:bodyPr>
            <a:normAutofit/>
          </a:bodyPr>
          <a:lstStyle/>
          <a:p>
            <a:pPr algn="just" eaLnBrk="1" hangingPunct="1">
              <a:lnSpc>
                <a:spcPct val="80000"/>
              </a:lnSpc>
              <a:buFontTx/>
              <a:buNone/>
            </a:pPr>
            <a:endParaRPr lang="en-US" sz="2400" dirty="0" smtClean="0">
              <a:latin typeface="Tahoma" pitchFamily="34" charset="0"/>
              <a:cs typeface="Tahoma" pitchFamily="34" charset="0"/>
            </a:endParaRPr>
          </a:p>
          <a:p>
            <a:pPr algn="just" eaLnBrk="1" hangingPunct="1">
              <a:lnSpc>
                <a:spcPct val="80000"/>
              </a:lnSpc>
              <a:buFontTx/>
              <a:buNone/>
            </a:pPr>
            <a:r>
              <a:rPr lang="ru-RU" sz="2400" dirty="0" smtClean="0">
                <a:latin typeface="Tahoma" pitchFamily="34" charset="0"/>
                <a:cs typeface="Tahoma" pitchFamily="34" charset="0"/>
              </a:rPr>
              <a:t>«Послушай, сын. Я произношу эти слова в то время, когда ты спишь. Я один прокрался в твою комнату. Несколько минут назад, когда я читал газету, на меня нахлынула тяжёлая вона раскаяния. Я пришёл к твоей кровати с сознанием своей вины. </a:t>
            </a:r>
          </a:p>
        </p:txBody>
      </p:sp>
      <p:sp>
        <p:nvSpPr>
          <p:cNvPr id="6146" name="Rectangle 2"/>
          <p:cNvSpPr>
            <a:spLocks noGrp="1" noChangeArrowheads="1"/>
          </p:cNvSpPr>
          <p:nvPr>
            <p:ph type="title"/>
          </p:nvPr>
        </p:nvSpPr>
        <p:spPr/>
        <p:txBody>
          <a:bodyPr/>
          <a:lstStyle/>
          <a:p>
            <a:pPr algn="ctr" eaLnBrk="1" hangingPunct="1"/>
            <a:r>
              <a:rPr lang="ru-RU" b="1" dirty="0" smtClean="0">
                <a:solidFill>
                  <a:schemeClr val="bg1"/>
                </a:solidFill>
              </a:rPr>
              <a:t>«РАСКАЯНИЕ ОТЦА»</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675467"/>
            <a:ext cx="8424935" cy="3450696"/>
          </a:xfrm>
        </p:spPr>
        <p:txBody>
          <a:bodyPr/>
          <a:lstStyle/>
          <a:p>
            <a:pPr marL="0" indent="0" algn="just">
              <a:buNone/>
            </a:pPr>
            <a:r>
              <a:rPr lang="ru-RU" dirty="0">
                <a:latin typeface="Tahoma" pitchFamily="34" charset="0"/>
                <a:cs typeface="Tahoma" pitchFamily="34" charset="0"/>
              </a:rPr>
              <a:t>Вот о чём я думал, сын: я сорвал на тебе своё плохое настроение. Я выбранил тебя, когда ты одевался, чтобы идти в школу, так как ты только прикоснулся к своему лицу мокрым полотенцем. Я отчитал тебя за то, что ты не почистил ботинки. Я сердито закричал на тебя, когда ты бросил что-то из своей одежды на пол. </a:t>
            </a:r>
          </a:p>
          <a:p>
            <a:pPr marL="0" indent="0">
              <a:buNone/>
            </a:pPr>
            <a:endParaRPr lang="ru-RU" dirty="0"/>
          </a:p>
        </p:txBody>
      </p:sp>
    </p:spTree>
    <p:extLst>
      <p:ext uri="{BB962C8B-B14F-4D97-AF65-F5344CB8AC3E}">
        <p14:creationId xmlns:p14="http://schemas.microsoft.com/office/powerpoint/2010/main" val="8767617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9"/>
          <p:cNvSpPr>
            <a:spLocks noGrp="1" noChangeArrowheads="1"/>
          </p:cNvSpPr>
          <p:nvPr>
            <p:ph/>
          </p:nvPr>
        </p:nvSpPr>
        <p:spPr>
          <a:xfrm>
            <a:off x="219075" y="2708920"/>
            <a:ext cx="8601397" cy="3387080"/>
          </a:xfrm>
        </p:spPr>
        <p:txBody>
          <a:bodyPr/>
          <a:lstStyle/>
          <a:p>
            <a:pPr algn="just" eaLnBrk="1" hangingPunct="1">
              <a:buFontTx/>
              <a:buNone/>
            </a:pPr>
            <a:r>
              <a:rPr lang="ru-RU" sz="2400" dirty="0" smtClean="0">
                <a:latin typeface="Tahoma" pitchFamily="34" charset="0"/>
                <a:cs typeface="Tahoma" pitchFamily="34" charset="0"/>
              </a:rPr>
              <a:t>За завтраком я тоже к тебе придрался. Ты пролил чай. Ты жадно глотал пищу. Ты положил локти на стол. Ты слишком густо намазал хлеб маслом. А затем, когда ты отправился поиграть, а я торопился на поезд, ты обернулся, помахал мне рукой и крикнул: «До свидания, папа!», я же нахмурил брови и отвечал: «Распрями плечи!».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9"/>
          <p:cNvSpPr>
            <a:spLocks noGrp="1" noChangeArrowheads="1"/>
          </p:cNvSpPr>
          <p:nvPr>
            <p:ph/>
          </p:nvPr>
        </p:nvSpPr>
        <p:spPr>
          <a:xfrm>
            <a:off x="219075" y="2564904"/>
            <a:ext cx="8673405" cy="3531096"/>
          </a:xfrm>
        </p:spPr>
        <p:txBody>
          <a:bodyPr/>
          <a:lstStyle/>
          <a:p>
            <a:pPr algn="just" eaLnBrk="1" hangingPunct="1">
              <a:buFontTx/>
              <a:buNone/>
            </a:pPr>
            <a:r>
              <a:rPr lang="ru-RU" sz="2400" dirty="0" smtClean="0">
                <a:latin typeface="Tahoma" pitchFamily="34" charset="0"/>
                <a:cs typeface="Tahoma" pitchFamily="34" charset="0"/>
              </a:rPr>
              <a:t>Затем, в конце дня, всё началось снова. Идя по дороге домой, я заметил тебя, когда ты на коленях играл в шарики. На твоих брюках были дырки. Я унизил тебя перед твоими товарищами, заставив идти домой впереди меня. Брюки дорого стоят – и если бы ты должен был покупать их на собственные деньги, то был бы более аккуратным! Вообрази только, сын, что это говорил твой отец!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p:nvPr>
        </p:nvSpPr>
        <p:spPr>
          <a:xfrm>
            <a:off x="219075" y="3068960"/>
            <a:ext cx="8745413" cy="3027040"/>
          </a:xfrm>
        </p:spPr>
        <p:txBody>
          <a:bodyPr/>
          <a:lstStyle/>
          <a:p>
            <a:pPr algn="just" eaLnBrk="1" hangingPunct="1">
              <a:buFontTx/>
              <a:buNone/>
            </a:pPr>
            <a:r>
              <a:rPr lang="ru-RU" sz="2400" dirty="0" smtClean="0">
                <a:latin typeface="Tahoma" pitchFamily="34" charset="0"/>
                <a:cs typeface="Tahoma" pitchFamily="34" charset="0"/>
              </a:rPr>
              <a:t>Помнишь, как ты вошёл в комнату, где я читал, - робко, с болью во взгляде? Когда я мельком взглянул на тебя поверх газеты, раздражённый тем, что мне помешали, ты в нерешительности остановился у двери. «Что тебе нужно?» - резко спросил я.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p:nvPr>
        </p:nvSpPr>
        <p:spPr>
          <a:xfrm>
            <a:off x="219075" y="2780928"/>
            <a:ext cx="8601397" cy="3315072"/>
          </a:xfrm>
        </p:spPr>
        <p:txBody>
          <a:bodyPr/>
          <a:lstStyle/>
          <a:p>
            <a:pPr algn="just" eaLnBrk="1" hangingPunct="1">
              <a:buFontTx/>
              <a:buNone/>
            </a:pPr>
            <a:r>
              <a:rPr lang="ru-RU" sz="2400" dirty="0" smtClean="0">
                <a:latin typeface="Tahoma" pitchFamily="34" charset="0"/>
                <a:cs typeface="Tahoma" pitchFamily="34" charset="0"/>
              </a:rPr>
              <a:t>Ты ничего не ответил, но порывисто бросился ко мне, обнял за шею и поцеловал. Твои ручки сжали меня с любовью, которую Бог вложил в твоё сердце, и которую даже моё пренебрежительное отношение не смогло иссушить. А затем ты ушёл, семеня ножками вверх по лестнице.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231</TotalTime>
  <Words>1412</Words>
  <Application>Microsoft Office PowerPoint</Application>
  <PresentationFormat>Экран (4:3)</PresentationFormat>
  <Paragraphs>67</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Волна</vt:lpstr>
      <vt:lpstr>«МЕТОДЫ СЕМЕЙНОГО ВОСПИТАНИЯ» </vt:lpstr>
      <vt:lpstr>Как редко ребенок бывает таким, как нам хочется…                                     Януш Корчак</vt:lpstr>
      <vt:lpstr>Презентация PowerPoint</vt:lpstr>
      <vt:lpstr>«РАСКАЯНИЕ ОТЦА»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«ТЫ НЕ БОЙСЯ СЛОВОМ ХРУПКИЙ МИР РАЗРУШИТЬ».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«ТЕБЯ КАК В ЗЕРКАЛЕ Я ВИЖУ…»</vt:lpstr>
      <vt:lpstr>Презентация PowerPoint</vt:lpstr>
      <vt:lpstr>Презентация PowerPoint</vt:lpstr>
      <vt:lpstr>Презентация PowerPoint</vt:lpstr>
      <vt:lpstr>«МЕЧ НАКАЗАНЬЯ НЕ СПЕШИ НА ГОЛОВУ ДИТЯТИ ТЫ ОБРУШИТЬ».</vt:lpstr>
      <vt:lpstr>Презентация PowerPoint</vt:lpstr>
      <vt:lpstr>Презентация PowerPoint</vt:lpstr>
      <vt:lpstr>Презентация PowerPoint</vt:lpstr>
      <vt:lpstr>Достаточно всем членам семьи выполнять</vt:lpstr>
      <vt:lpstr>Как можно меньше злиться и ворчать друг на друга</vt:lpstr>
      <vt:lpstr>Не увлекаться критикой</vt:lpstr>
      <vt:lpstr>Постоянно демонстрировать внимание своим родным и близким людям</vt:lpstr>
      <vt:lpstr>Только добрый пример отца и матери может дать добрые всходы!</vt:lpstr>
      <vt:lpstr>Здоровья Вам и удачи в воспитании ваших детей!</vt:lpstr>
      <vt:lpstr>Презентация PowerPoint</vt:lpstr>
    </vt:vector>
  </TitlesOfParts>
  <Company>школа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«МЕТОДЫ СЕМЕЙНОГО ВОСПИТАНИЯ» </dc:title>
  <dc:creator>Начальная </dc:creator>
  <cp:lastModifiedBy>Admin</cp:lastModifiedBy>
  <cp:revision>61</cp:revision>
  <dcterms:created xsi:type="dcterms:W3CDTF">2009-02-17T02:47:47Z</dcterms:created>
  <dcterms:modified xsi:type="dcterms:W3CDTF">2014-11-26T13:26:38Z</dcterms:modified>
</cp:coreProperties>
</file>