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4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75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041BA-D784-439C-9C32-A8BD37C16038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DA991-19DB-44BA-83A7-EBC5C2F1F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744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60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17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642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20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822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25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6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149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25073-B293-4C1C-A069-06EE67164919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26782-3B12-47F7-84F0-92C2FF2886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44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 flipH="1">
                <a:off x="277729" y="122829"/>
                <a:ext cx="11677710" cy="7296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eriod"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Что показывает знаменатель дроби?   </a:t>
                </a:r>
              </a:p>
              <a:p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знаменатель показывает на сколько равных частей делили предмет.  </a:t>
                </a:r>
              </a:p>
              <a:p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знаменатель показывает, сколько равных частей предмета взято.</a:t>
                </a:r>
              </a:p>
              <a:p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Дана дробь:</a:t>
                </a:r>
                <a14:m>
                  <m:oMath xmlns:m="http://schemas.openxmlformats.org/officeDocument/2006/math">
                    <m:r>
                      <a:rPr lang="ru-RU" sz="28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Какое высказывание верно?</a:t>
                </a:r>
              </a:p>
              <a:p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А) 3- знаменатель дроби                                              В) 5 – числитель дроби</a:t>
                </a:r>
              </a:p>
              <a:p>
                <a:endPara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AutoNum type="arabicPeriod" startAt="3"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Какая часть фигуры закрашена?</a:t>
                </a:r>
              </a:p>
              <a:p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             В)</m:t>
                    </m:r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</a:t>
                </a: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Даны дроби: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 </m:t>
                    </m:r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 </m:t>
                    </m:r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 </m:t>
                    </m:r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 </m:t>
                    </m:r>
                    <m:f>
                      <m:fPr>
                        <m:ctrlP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ru-RU" sz="28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Какие из них являются правильные?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А)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</m:t>
                    </m:r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ru-RU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В) </a:t>
                </a:r>
                <a14:m>
                  <m:oMath xmlns:m="http://schemas.openxmlformats.org/officeDocument/2006/math">
                    <m:r>
                      <a:rPr lang="ru-RU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</m:t>
                    </m:r>
                    <m:f>
                      <m:fPr>
                        <m:ctrlP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ru-RU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u-RU" sz="2800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77729" y="122829"/>
                <a:ext cx="11677710" cy="7296485"/>
              </a:xfrm>
              <a:prstGeom prst="rect">
                <a:avLst/>
              </a:prstGeom>
              <a:blipFill rotWithShape="0">
                <a:blip r:embed="rId2"/>
                <a:stretch>
                  <a:fillRect l="-1097" t="-8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41108" t="47163" r="38097" b="17796"/>
          <a:stretch/>
        </p:blipFill>
        <p:spPr>
          <a:xfrm>
            <a:off x="1241947" y="3289108"/>
            <a:ext cx="1447438" cy="1392073"/>
          </a:xfrm>
          <a:prstGeom prst="ellipse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39695" y="2424693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3 – числитель дроби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959624" y="3759192"/>
                <a:ext cx="949857" cy="728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Б) </m:t>
                      </m:r>
                      <m:f>
                        <m:fPr>
                          <m:ctrlPr>
                            <a:rPr lang="ru-RU" sz="22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22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ru-RU" sz="2200" b="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22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24" y="3759192"/>
                <a:ext cx="949857" cy="72840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657185" y="5902659"/>
                <a:ext cx="1367106" cy="702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ru-RU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  </m:t>
                    </m:r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185" y="5902659"/>
                <a:ext cx="1367106" cy="702244"/>
              </a:xfrm>
              <a:prstGeom prst="rect">
                <a:avLst/>
              </a:prstGeom>
              <a:blipFill rotWithShape="0">
                <a:blip r:embed="rId5"/>
                <a:stretch>
                  <a:fillRect l="-8929" b="-1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685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507" t="37407" r="23769" b="39895"/>
          <a:stretch/>
        </p:blipFill>
        <p:spPr>
          <a:xfrm>
            <a:off x="68839" y="859808"/>
            <a:ext cx="12123161" cy="293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4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915981" y="1744097"/>
            <a:ext cx="3810000" cy="36703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Пирог 2"/>
          <p:cNvSpPr/>
          <p:nvPr/>
        </p:nvSpPr>
        <p:spPr>
          <a:xfrm>
            <a:off x="853548" y="1711266"/>
            <a:ext cx="3872433" cy="3687082"/>
          </a:xfrm>
          <a:prstGeom prst="pie">
            <a:avLst>
              <a:gd name="adj1" fmla="val 71186"/>
              <a:gd name="adj2" fmla="val 162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737903" y="1695109"/>
            <a:ext cx="26987" cy="37038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endCxn id="3" idx="2"/>
          </p:cNvCxnSpPr>
          <p:nvPr/>
        </p:nvCxnSpPr>
        <p:spPr>
          <a:xfrm flipH="1">
            <a:off x="853548" y="3554806"/>
            <a:ext cx="3954500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475169" y="2203893"/>
            <a:ext cx="2579442" cy="26386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75169" y="2306472"/>
            <a:ext cx="2641875" cy="253608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08062" y="700881"/>
            <a:ext cx="6315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0000"/>
                </a:solidFill>
              </a:rPr>
              <a:t>Какая часть фигуры закрашена?</a:t>
            </a:r>
          </a:p>
        </p:txBody>
      </p:sp>
    </p:spTree>
    <p:extLst>
      <p:ext uri="{BB962C8B-B14F-4D97-AF65-F5344CB8AC3E}">
        <p14:creationId xmlns:p14="http://schemas.microsoft.com/office/powerpoint/2010/main" val="166315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201003" y="750626"/>
                <a:ext cx="2973763" cy="58001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ru-RU" sz="32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ru-RU" sz="32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8 : 4 = </a:t>
                </a:r>
                <a:r>
                  <a:rPr lang="ru-RU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  <a:p>
                <a:endParaRPr lang="ru-RU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ru-RU" sz="32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ru-RU" sz="32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ru-RU" sz="3200" b="1" i="1" smtClean="0">
                              <a:latin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20 :4 = </a:t>
                </a:r>
                <a:r>
                  <a:rPr lang="ru-RU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  <a:p>
                <a:endParaRPr lang="ru-RU" sz="3200" b="1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1003" y="750626"/>
                <a:ext cx="2973763" cy="58001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822208" y="896256"/>
                <a:ext cx="6096000" cy="519437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endParaRPr lang="ru-RU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</m:den>
                      </m:f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𝟕𝟓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  <a:p>
                <a:endParaRPr lang="ru-RU" sz="3200" b="1" dirty="0"/>
              </a:p>
              <a:p>
                <a:r>
                  <a:rPr lang="ru-RU" sz="3200" b="1" dirty="0"/>
                  <a:t>    </a:t>
                </a:r>
                <a:r>
                  <a:rPr lang="ru-RU" sz="3200" b="1" dirty="0" smtClean="0"/>
                  <a:t>            100 </a:t>
                </a:r>
                <a:r>
                  <a:rPr lang="ru-RU" sz="3200" b="1" dirty="0"/>
                  <a:t>: 4 = </a:t>
                </a:r>
                <a:r>
                  <a:rPr lang="ru-RU" sz="3200" b="1" dirty="0" smtClean="0">
                    <a:solidFill>
                      <a:srgbClr val="FF0000"/>
                    </a:solidFill>
                  </a:rPr>
                  <a:t>25</a:t>
                </a:r>
              </a:p>
              <a:p>
                <a:endParaRPr lang="ru-RU" sz="3200" b="1" dirty="0">
                  <a:solidFill>
                    <a:srgbClr val="FF0000"/>
                  </a:solidFill>
                </a:endParaRPr>
              </a:p>
              <a:p>
                <a:endParaRPr lang="ru-RU" sz="32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 panose="02040503050406030204" pitchFamily="18" charset="0"/>
                        </a:rPr>
                        <m:t>  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𝟐𝟓𝟎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𝟐𝟓𝟎</m:t>
                          </m:r>
                        </m:den>
                      </m:f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𝟕𝟓𝟎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  <a:p>
                <a:endParaRPr lang="ru-RU" sz="3200" b="1" dirty="0"/>
              </a:p>
              <a:p>
                <a:r>
                  <a:rPr lang="ru-RU" sz="3200" b="1" dirty="0" smtClean="0"/>
                  <a:t>                 1000 </a:t>
                </a:r>
                <a:r>
                  <a:rPr lang="ru-RU" sz="3200" b="1" dirty="0"/>
                  <a:t>: 4 = </a:t>
                </a:r>
                <a:r>
                  <a:rPr lang="ru-RU" sz="3200" b="1" dirty="0">
                    <a:solidFill>
                      <a:srgbClr val="FF0000"/>
                    </a:solidFill>
                  </a:rPr>
                  <a:t>250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208" y="896256"/>
                <a:ext cx="6096000" cy="5194371"/>
              </a:xfrm>
              <a:prstGeom prst="rect">
                <a:avLst/>
              </a:prstGeom>
              <a:blipFill rotWithShape="0">
                <a:blip r:embed="rId3"/>
                <a:stretch>
                  <a:fillRect b="-2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4452629" y="249925"/>
            <a:ext cx="21291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№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661 (а)</a:t>
            </a:r>
          </a:p>
        </p:txBody>
      </p:sp>
    </p:spTree>
    <p:extLst>
      <p:ext uri="{BB962C8B-B14F-4D97-AF65-F5344CB8AC3E}">
        <p14:creationId xmlns:p14="http://schemas.microsoft.com/office/powerpoint/2010/main" val="116331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440450"/>
              </p:ext>
            </p:extLst>
          </p:nvPr>
        </p:nvGraphicFramePr>
        <p:xfrm>
          <a:off x="1834586" y="1106675"/>
          <a:ext cx="8567943" cy="3170356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4283557">
                  <a:extLst>
                    <a:ext uri="{9D8B030D-6E8A-4147-A177-3AD203B41FA5}">
                      <a16:colId xmlns:a16="http://schemas.microsoft.com/office/drawing/2014/main" val="1248175861"/>
                    </a:ext>
                  </a:extLst>
                </a:gridCol>
                <a:gridCol w="4284386">
                  <a:extLst>
                    <a:ext uri="{9D8B030D-6E8A-4147-A177-3AD203B41FA5}">
                      <a16:colId xmlns:a16="http://schemas.microsoft.com/office/drawing/2014/main" val="1902924723"/>
                    </a:ext>
                  </a:extLst>
                </a:gridCol>
              </a:tblGrid>
              <a:tr h="79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балов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305167"/>
                  </a:ext>
                </a:extLst>
              </a:tr>
              <a:tr h="79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16 - 15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0301159"/>
                  </a:ext>
                </a:extLst>
              </a:tr>
              <a:tr h="79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12 - 14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8439660"/>
                  </a:ext>
                </a:extLst>
              </a:tr>
              <a:tr h="79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9 - 11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0467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4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67</Words>
  <Application>Microsoft Office PowerPoint</Application>
  <PresentationFormat>Широкоэкранный</PresentationFormat>
  <Paragraphs>43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2020-02-10T06:58:36Z</dcterms:created>
  <dcterms:modified xsi:type="dcterms:W3CDTF">2023-02-01T12:44:00Z</dcterms:modified>
</cp:coreProperties>
</file>