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2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FD7CE-DF34-4015-B922-C70567C71BED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E9887-A4FB-4200-A65E-F4699CEC5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966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E9887-A4FB-4200-A65E-F4699CEC508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517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9F72-4082-4F9E-A57C-A84239756FF4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8607-24D5-44B4-B0B2-4B4BA23AC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235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9F72-4082-4F9E-A57C-A84239756FF4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8607-24D5-44B4-B0B2-4B4BA23AC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07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9F72-4082-4F9E-A57C-A84239756FF4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8607-24D5-44B4-B0B2-4B4BA23AC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951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9F72-4082-4F9E-A57C-A84239756FF4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8607-24D5-44B4-B0B2-4B4BA23AC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87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9F72-4082-4F9E-A57C-A84239756FF4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8607-24D5-44B4-B0B2-4B4BA23AC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59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9F72-4082-4F9E-A57C-A84239756FF4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8607-24D5-44B4-B0B2-4B4BA23AC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360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9F72-4082-4F9E-A57C-A84239756FF4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8607-24D5-44B4-B0B2-4B4BA23AC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46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9F72-4082-4F9E-A57C-A84239756FF4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8607-24D5-44B4-B0B2-4B4BA23AC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020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9F72-4082-4F9E-A57C-A84239756FF4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8607-24D5-44B4-B0B2-4B4BA23AC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75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9F72-4082-4F9E-A57C-A84239756FF4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8607-24D5-44B4-B0B2-4B4BA23AC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583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9F72-4082-4F9E-A57C-A84239756FF4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8607-24D5-44B4-B0B2-4B4BA23AC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030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79F72-4082-4F9E-A57C-A84239756FF4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48607-24D5-44B4-B0B2-4B4BA23AC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633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dkbykovo.ru/wp-content/uploads/2022/05/image001-1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8" y="32079"/>
            <a:ext cx="9117215" cy="683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1700808"/>
            <a:ext cx="767389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alt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Организация занятости и трудоустройства несовершеннолетних,</a:t>
            </a:r>
          </a:p>
          <a:p>
            <a:pPr algn="ctr"/>
            <a:r>
              <a:rPr lang="ru-RU" alt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 включая </a:t>
            </a:r>
            <a:r>
              <a:rPr lang="ru-RU" altLang="en-US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малозатратные</a:t>
            </a:r>
            <a:r>
              <a:rPr lang="ru-RU" alt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 формы</a:t>
            </a:r>
          </a:p>
          <a:p>
            <a:pPr algn="ctr"/>
            <a:r>
              <a:rPr lang="ru-RU" alt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 в летний  каникулярный период 2024 года</a:t>
            </a:r>
            <a:br>
              <a:rPr lang="ru-RU" alt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ru-RU" alt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 МКОУ СОШ им. </a:t>
            </a:r>
            <a:r>
              <a:rPr lang="ru-RU" altLang="en-US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А.А.Фадеева</a:t>
            </a:r>
            <a:endParaRPr lang="ru-RU" altLang="en-US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C000"/>
              </a:solidFill>
              <a:latin typeface="Comic Sans MS" panose="030F0702030302020204" pitchFamily="66" charset="0"/>
              <a:ea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4168" y="6402426"/>
            <a:ext cx="2815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подготовила: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Н.Н.Зайцева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464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5846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В области организации воспитательной деятельности:</a:t>
            </a:r>
          </a:p>
          <a:p>
            <a:pPr algn="ctr"/>
            <a:endParaRPr lang="ru-RU" altLang="en-US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ctr"/>
            <a:endParaRPr lang="ru-RU" altLang="en-US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en-US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 разработан план работы и основные мероприятия.</a:t>
            </a:r>
            <a:endParaRPr lang="ru-RU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en-US" b="1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r>
              <a:rPr lang="ru-RU" altLang="en-US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Индивидуально оценивается каждый ребенок согласно оценке «Обязательных показателей», будут проводится антропометрические (масса, рост) данные. </a:t>
            </a:r>
          </a:p>
          <a:p>
            <a:r>
              <a:rPr lang="ru-RU" altLang="en-US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Все данные в начале и в конце вносятся в таблицу. Также медицинским работником в обязательном порядке, будет проводится оценка питания; качеством поступающих продуктов. </a:t>
            </a:r>
          </a:p>
          <a:p>
            <a:r>
              <a:rPr lang="ru-RU" altLang="en-US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В меню  включены свежие фрукты, овощи, молочные, мясные продукты.</a:t>
            </a:r>
          </a:p>
          <a:p>
            <a:r>
              <a:rPr lang="ru-RU" altLang="en-US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В течении всей летней площадки будут проводится утренняя гимнастика, спортивные соревнования, прогулки, подвижные игры на свежем воздухе.</a:t>
            </a:r>
            <a:endParaRPr lang="ru-RU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12052" y="4933295"/>
            <a:ext cx="8378696" cy="2036858"/>
            <a:chOff x="312052" y="5022900"/>
            <a:chExt cx="8378696" cy="2036858"/>
          </a:xfrm>
        </p:grpSpPr>
        <p:pic>
          <p:nvPicPr>
            <p:cNvPr id="4" name="Picture 4" descr="https://png.pngtree.com/png-vector/20220724/ourmid/pngtree-kids-jumping-happy-boy-girl-png-image_606302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52" y="5022900"/>
              <a:ext cx="4469331" cy="2036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https://png.pngtree.com/png-vector/20220724/ourmid/pngtree-kids-jumping-happy-boy-girl-png-image_606302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3385" y="5112218"/>
              <a:ext cx="4077363" cy="1858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2" descr="https://papik.pro/uploads/posts/2023-03/1678348234_papik-pro-p-krasnii-korabl-risunok-malenkii-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5" t="4210" b="3151"/>
          <a:stretch/>
        </p:blipFill>
        <p:spPr bwMode="auto">
          <a:xfrm>
            <a:off x="467544" y="116632"/>
            <a:ext cx="1115045" cy="11078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187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apik.pro/uploads/posts/2023-03/1678348234_papik-pro-p-krasnii-korabl-risunok-malenkii-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5" t="4210" b="3151"/>
          <a:stretch/>
        </p:blipFill>
        <p:spPr bwMode="auto">
          <a:xfrm>
            <a:off x="683568" y="116632"/>
            <a:ext cx="1115045" cy="11078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404664"/>
            <a:ext cx="26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556792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buAutoNum type="arabicPeriod"/>
              <a:tabLst>
                <a:tab pos="269875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оздоровление воспитанников, укрепление их здоровья</a:t>
            </a:r>
          </a:p>
          <a:p>
            <a:pPr marL="342900" lvl="0" indent="-342900" eaLnBrk="0" hangingPunct="0">
              <a:buAutoNum type="arabicPeriod"/>
              <a:tabLst>
                <a:tab pos="269875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физических и психологических сил детей и подростков, развитие лидерских и организаторских качеств, приобретение новых знаний, развитие творческих способностей, детской самостоятельности и самодеятельности.</a:t>
            </a:r>
          </a:p>
          <a:p>
            <a:pPr marL="342900" lvl="0" indent="-342900" eaLnBrk="0" hangingPunct="0">
              <a:buAutoNum type="arabicPeriod"/>
              <a:tabLst>
                <a:tab pos="269875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участниками смены умений и навыков  индивидуальной и коллективной творческой и трудовой деятельности, самоуправления, социальной активности.</a:t>
            </a:r>
          </a:p>
          <a:p>
            <a:pPr marL="342900" lvl="0" indent="-342900" eaLnBrk="0" hangingPunct="0">
              <a:buAutoNum type="arabicPeriod"/>
              <a:tabLst>
                <a:tab pos="269875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психологического микроклимата в едином образовательном пространстве, укрепление здоровья.</a:t>
            </a:r>
          </a:p>
          <a:p>
            <a:pPr marL="342900" lvl="0" indent="-342900" eaLnBrk="0" hangingPunct="0">
              <a:buAutoNum type="arabicPeriod"/>
              <a:tabLst>
                <a:tab pos="269875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Личностный рост участников смены.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12052" y="4653136"/>
            <a:ext cx="8378696" cy="2036858"/>
            <a:chOff x="312052" y="5022900"/>
            <a:chExt cx="8378696" cy="2036858"/>
          </a:xfrm>
        </p:grpSpPr>
        <p:pic>
          <p:nvPicPr>
            <p:cNvPr id="6" name="Picture 4" descr="https://png.pngtree.com/png-vector/20220724/ourmid/pngtree-kids-jumping-happy-boy-girl-png-image_606302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52" y="5022900"/>
              <a:ext cx="4469331" cy="2036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https://png.pngtree.com/png-vector/20220724/ourmid/pngtree-kids-jumping-happy-boy-girl-png-image_606302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3385" y="5112218"/>
              <a:ext cx="4077363" cy="1858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01507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apik.pro/uploads/posts/2023-03/1678348234_papik-pro-p-krasnii-korabl-risunok-malenkii-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5" t="4210" b="3151"/>
          <a:stretch/>
        </p:blipFill>
        <p:spPr bwMode="auto">
          <a:xfrm>
            <a:off x="589151" y="38695"/>
            <a:ext cx="1115045" cy="11078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657800" y="5246673"/>
            <a:ext cx="8378696" cy="2036858"/>
            <a:chOff x="312052" y="5022900"/>
            <a:chExt cx="8378696" cy="2036858"/>
          </a:xfrm>
        </p:grpSpPr>
        <p:pic>
          <p:nvPicPr>
            <p:cNvPr id="4" name="Picture 4" descr="https://png.pngtree.com/png-vector/20220724/ourmid/pngtree-kids-jumping-happy-boy-girl-png-image_606302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52" y="5022900"/>
              <a:ext cx="4469331" cy="2036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https://png.pngtree.com/png-vector/20220724/ourmid/pngtree-kids-jumping-happy-boy-girl-png-image_606302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3385" y="5112218"/>
              <a:ext cx="4077363" cy="1858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2123728" y="116632"/>
            <a:ext cx="564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Трудовая деятельность несовершеннолетних граждан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505" y="1008282"/>
            <a:ext cx="8895991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Трудовой договор с несовершеннолетним работником заключается так же, как и с любым другим работником – то есть в полном соответствии с положениями статьи 57 ТК РФ. При этом условия оформления трудовых отношений с подростками несколько отличаются от стандартных. Например, в трудовой договор с несовершеннолетним нельзя включать условие об испытании.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</a:pP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 соответствии с Трудовым Кодексом РФ (ст. 63) заключение трудового договора допускается с лицами, достигшими возраста  16 лет.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</a:pP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 случаях получения основного общего образования, либо продолжения освоения программы основного общего образования по иной, чем очная, форме обучения, либо оставления в соответствии с федеральным законом общеобразовательного учреждения трудовой договор могут заключать лица, достигшие возраста  15 лет  для выполнения легкого труда, не причиняющего вреда их здоровью.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</a:pP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 согласия одного из родителей (попечителя) и органа опеки и попечительства трудовой договор может быть заключен с учащимся, достигшим возраста  14 лет, для выполнения в свободное от учебы время легкого труда, не причиняющего вреда его здоровью и не нарушающего процесса обучения.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Трудовой договор с лицами, не достигшими 14 лет, может быть заключен только для участия  их в создании и (или) исполнении произведений и только организациями кинематографии, театрами, театральными и концертными организациями и цирками.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Как и прочие соискатели, несовершеннолетние граждане должны предъявлять документы, указанные в статье 65 ТК РФ. Однако у несовершеннолетнего может отсутствовать и трудовая книжка, и страховое свидетельство государственного пенсионного страхования – в такой ситуации эти документы должен оформить ему работодатель.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28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apik.pro/uploads/posts/2023-03/1678348234_papik-pro-p-krasnii-korabl-risunok-malenkii-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5" t="4210" b="3151"/>
          <a:stretch/>
        </p:blipFill>
        <p:spPr bwMode="auto">
          <a:xfrm>
            <a:off x="683568" y="116632"/>
            <a:ext cx="1115045" cy="11078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712" y="127898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Необходимый пакет документов</a:t>
            </a:r>
            <a:b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 несовершеннолетних происходит по общим правилам Трудового кодекса Российской Федерации</a:t>
            </a:r>
            <a:r>
              <a:rPr lang="ru-RU" altLang="en-US" b="1" dirty="0" smtClean="0"/>
              <a:t>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771080"/>
              </p:ext>
            </p:extLst>
          </p:nvPr>
        </p:nvGraphicFramePr>
        <p:xfrm>
          <a:off x="467544" y="1224498"/>
          <a:ext cx="8193405" cy="5361305"/>
        </p:xfrm>
        <a:graphic>
          <a:graphicData uri="http://schemas.openxmlformats.org/drawingml/2006/table">
            <a:tbl>
              <a:tblPr/>
              <a:tblGrid>
                <a:gridCol w="2731135"/>
                <a:gridCol w="2731135"/>
                <a:gridCol w="2731135"/>
              </a:tblGrid>
              <a:tr h="731520"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подписания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сотрудник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должен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ознакомиться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всеми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внутренними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нормативными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документами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регулирующими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трудовые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отношения.Для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оформления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работу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подростка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следующий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пакет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документов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4845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</a:t>
                      </a:r>
                      <a:r>
                        <a:rPr lang="en-US" sz="1400" b="1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  <a:endParaRPr lang="en-US" altLang="en-US" sz="14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15-16 </a:t>
                      </a:r>
                      <a:r>
                        <a:rPr lang="en-US" sz="1400" b="1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  <a:endParaRPr lang="en-US" altLang="en-US" sz="14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 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16-18 лет</a:t>
                      </a:r>
                      <a:endParaRPr lang="en-US" altLang="en-US" sz="1400" b="1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07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-паспорттрудовая книжка (если имеется)СНИЛС (если имеется) - согласие одного из родителей на работу или согласие органа опеки и попечительствасправка по результатам медосмотра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паспорт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трудовая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книжка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если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имеется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)СНИЛС (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если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имеется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справка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результатам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медосмотра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;-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если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ребёнку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окончил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согласие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опеки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надо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если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окончил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надо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паспорт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трудовая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книжка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если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имеется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)СНИЛС (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если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имеется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справка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результатам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медосмотра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воинского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учета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если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имеются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0"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en-US" sz="14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получения</a:t>
                      </a:r>
                      <a:r>
                        <a:rPr lang="en-US" sz="14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согласия</a:t>
                      </a:r>
                      <a:r>
                        <a:rPr lang="en-US" sz="14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en-US" sz="14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заключение</a:t>
                      </a:r>
                      <a:r>
                        <a:rPr lang="en-US" sz="14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трудового</a:t>
                      </a:r>
                      <a:r>
                        <a:rPr lang="en-US" sz="14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договора</a:t>
                      </a:r>
                      <a:r>
                        <a:rPr lang="en-US" sz="14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en-US" sz="1400" b="1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несовершеннолетними</a:t>
                      </a:r>
                      <a:r>
                        <a:rPr lang="en-US" sz="14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 </a:t>
                      </a:r>
                      <a:r>
                        <a:rPr lang="en-US" sz="1400" b="1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случаях</a:t>
                      </a:r>
                      <a:r>
                        <a:rPr lang="en-US" sz="14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предусмотренных</a:t>
                      </a:r>
                      <a:r>
                        <a:rPr lang="en-US" sz="14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</a:t>
                      </a:r>
                      <a:r>
                        <a:rPr lang="en-US" sz="14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64 </a:t>
                      </a:r>
                      <a:r>
                        <a:rPr lang="en-US" sz="1400" b="1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ТКРФв</a:t>
                      </a:r>
                      <a:r>
                        <a:rPr lang="en-US" sz="14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органах</a:t>
                      </a:r>
                      <a:r>
                        <a:rPr lang="en-US" sz="14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опеки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:необходимо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обратиться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проектом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позднее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чем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недели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работы;копия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паспорта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гражданина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Федерации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удостоверяющего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личность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законного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представителя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несовершеннолетнего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страницы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копия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подтверждающего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полномочия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опекуна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попечителя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копия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подтверждающего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жителя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заявителя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(в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случае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отсутствия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соответствующей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отметки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паспорте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гражданина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РФ);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выдается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органом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местного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самоуправления;копия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справки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результатам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медосмотрапроект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трудового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заключаемого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несовершеннолетним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altLang="en-US" sz="14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809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apik.pro/uploads/posts/2023-03/1678348234_papik-pro-p-krasnii-korabl-risunok-malenkii-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5" t="4210" b="3151"/>
          <a:stretch/>
        </p:blipFill>
        <p:spPr bwMode="auto">
          <a:xfrm>
            <a:off x="683568" y="116632"/>
            <a:ext cx="1115045" cy="11078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85271" y="330879"/>
            <a:ext cx="158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Время работы</a:t>
            </a:r>
            <a:endParaRPr lang="ru-RU" dirty="0"/>
          </a:p>
        </p:txBody>
      </p:sp>
      <p:graphicFrame>
        <p:nvGraphicFramePr>
          <p:cNvPr id="4" name="Замещающая таблица 5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62992956"/>
              </p:ext>
            </p:extLst>
          </p:nvPr>
        </p:nvGraphicFramePr>
        <p:xfrm>
          <a:off x="611560" y="1250115"/>
          <a:ext cx="8059420" cy="4013200"/>
        </p:xfrm>
        <a:graphic>
          <a:graphicData uri="http://schemas.openxmlformats.org/drawingml/2006/table">
            <a:tbl>
              <a:tblPr/>
              <a:tblGrid>
                <a:gridCol w="2552065"/>
                <a:gridCol w="1835785"/>
                <a:gridCol w="1835785"/>
                <a:gridCol w="1835785"/>
              </a:tblGrid>
              <a:tr h="1877695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несовершеннолетних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работников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устанавливается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сокращенная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рабочего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дня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рабочей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недели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Кроме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того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подростки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могут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привлекаться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сверхурочной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работе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работе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ночное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выходные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праздники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endParaRPr lang="en-US" altLang="en-US" sz="1600" b="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14 до 15</a:t>
                      </a:r>
                      <a:endParaRPr lang="en-US" altLang="en-US" sz="1600" b="1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15 до 16</a:t>
                      </a:r>
                      <a:endParaRPr lang="en-US" altLang="en-US" sz="1600" b="1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16 до 18</a:t>
                      </a:r>
                      <a:endParaRPr lang="en-US" altLang="en-US" sz="1600" b="1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328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Максимальная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рабочего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времени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неделю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часы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en-US" sz="1600" b="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815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Дневная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рабочего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времени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часы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en-US" sz="1600" b="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318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apik.pro/uploads/posts/2023-03/1678348234_papik-pro-p-krasnii-korabl-risunok-malenkii-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5" t="4210" b="3151"/>
          <a:stretch/>
        </p:blipFill>
        <p:spPr bwMode="auto">
          <a:xfrm>
            <a:off x="683568" y="116632"/>
            <a:ext cx="1115045" cy="11078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378177"/>
            <a:ext cx="6264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трудовых формирований выбирают направления по интересам — отличный вариант для профориентации, например: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Замещающая таблица 3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12346595"/>
              </p:ext>
            </p:extLst>
          </p:nvPr>
        </p:nvGraphicFramePr>
        <p:xfrm>
          <a:off x="539552" y="2708920"/>
          <a:ext cx="8382000" cy="2438400"/>
        </p:xfrm>
        <a:graphic>
          <a:graphicData uri="http://schemas.openxmlformats.org/drawingml/2006/table">
            <a:tbl>
              <a:tblPr/>
              <a:tblGrid>
                <a:gridCol w="3247390"/>
                <a:gridCol w="5134610"/>
              </a:tblGrid>
              <a:tr h="4464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ru-RU" sz="1600" b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6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Рабочий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благоустройству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территорий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Убирает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мусор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скверах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парках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занимается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озеленением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ухаживает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газонами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6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цветниками</a:t>
                      </a:r>
                      <a:endParaRPr lang="ru-RU" sz="1600" b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buNone/>
                      </a:pPr>
                      <a:endParaRPr lang="ru-RU" altLang="en-US" sz="1600" b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buNone/>
                      </a:pPr>
                      <a:endParaRPr lang="en-US" altLang="en-US" sz="16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1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ru-RU" sz="1600" b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6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Помощник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библиотекаря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Реставрирует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книги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помогает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поддерживать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порядок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полках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готовит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тематических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выставок</a:t>
                      </a:r>
                      <a:endParaRPr lang="ru-RU" sz="1600" b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buNone/>
                      </a:pPr>
                      <a:endParaRPr lang="en-US" altLang="en-US" sz="16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36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ru-RU" sz="1600" b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6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Вожатый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Организует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викторины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спортивные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праздники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детских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пришкольных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площадках</a:t>
                      </a:r>
                      <a:endParaRPr lang="ru-RU" sz="1600" b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buNone/>
                      </a:pPr>
                      <a:endParaRPr lang="en-US" altLang="en-US" sz="16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973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apik.pro/uploads/posts/2023-03/1678348234_papik-pro-p-krasnii-korabl-risunok-malenkii-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5" t="4210" b="3151"/>
          <a:stretch/>
        </p:blipFill>
        <p:spPr bwMode="auto">
          <a:xfrm>
            <a:off x="683568" y="116632"/>
            <a:ext cx="1115045" cy="11078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1840" y="54868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Ограничения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412776"/>
            <a:ext cx="7943850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786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apik.pro/uploads/posts/2023-03/1678348234_papik-pro-p-krasnii-korabl-risunok-malenkii-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5" t="4210" b="3151"/>
          <a:stretch/>
        </p:blipFill>
        <p:spPr bwMode="auto">
          <a:xfrm>
            <a:off x="683568" y="116632"/>
            <a:ext cx="1115045" cy="11078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лако 3"/>
          <p:cNvSpPr/>
          <p:nvPr/>
        </p:nvSpPr>
        <p:spPr>
          <a:xfrm>
            <a:off x="2159732" y="2132856"/>
            <a:ext cx="4968552" cy="187220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55776" y="2564904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Что ожидают дети?</a:t>
            </a:r>
            <a:endParaRPr lang="ru-RU" sz="32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628800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Яркий отдых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904" y="764704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Приключения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28184" y="1437268"/>
            <a:ext cx="1968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Самовыражения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76256" y="3911010"/>
            <a:ext cx="1003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Дружба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69075" y="4645552"/>
            <a:ext cx="2226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Новые знакомства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1636" y="4293096"/>
            <a:ext cx="2105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Открытия нового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51636" y="5157355"/>
            <a:ext cx="8378696" cy="2036858"/>
            <a:chOff x="312052" y="5022900"/>
            <a:chExt cx="8378696" cy="2036858"/>
          </a:xfrm>
        </p:grpSpPr>
        <p:pic>
          <p:nvPicPr>
            <p:cNvPr id="12" name="Picture 4" descr="https://png.pngtree.com/png-vector/20220724/ourmid/pngtree-kids-jumping-happy-boy-girl-png-image_606302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52" y="5022900"/>
              <a:ext cx="4469331" cy="2036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https://png.pngtree.com/png-vector/20220724/ourmid/pngtree-kids-jumping-happy-boy-girl-png-image_606302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3385" y="5112218"/>
              <a:ext cx="4077363" cy="1858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1374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2595138" y="1634047"/>
            <a:ext cx="3633046" cy="171769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Взрослые ожидают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95536" y="4941168"/>
            <a:ext cx="8378696" cy="2036858"/>
            <a:chOff x="312052" y="5022900"/>
            <a:chExt cx="8378696" cy="2036858"/>
          </a:xfrm>
        </p:grpSpPr>
        <p:pic>
          <p:nvPicPr>
            <p:cNvPr id="5" name="Picture 4" descr="https://png.pngtree.com/png-vector/20220724/ourmid/pngtree-kids-jumping-happy-boy-girl-png-image_606302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52" y="5022900"/>
              <a:ext cx="4469331" cy="2036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https://png.pngtree.com/png-vector/20220724/ourmid/pngtree-kids-jumping-happy-boy-girl-png-image_606302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3385" y="5112218"/>
              <a:ext cx="4077363" cy="1858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2" descr="https://papik.pro/uploads/posts/2023-03/1678348234_papik-pro-p-krasnii-korabl-risunok-malenkii-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5" t="4210" b="3151"/>
          <a:stretch/>
        </p:blipFill>
        <p:spPr bwMode="auto">
          <a:xfrm>
            <a:off x="395536" y="229105"/>
            <a:ext cx="1115045" cy="11078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82293" y="404663"/>
            <a:ext cx="2475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Воспитание чувства </a:t>
            </a:r>
          </a:p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ответственности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93111" y="908720"/>
            <a:ext cx="2064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Высокую </a:t>
            </a:r>
          </a:p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активность ребят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93111" y="2492896"/>
            <a:ext cx="2279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Проявление </a:t>
            </a:r>
          </a:p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лидерских качеств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5048" y="4003973"/>
            <a:ext cx="28937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Расширение кругозора,</a:t>
            </a:r>
          </a:p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Проявление </a:t>
            </a:r>
            <a:r>
              <a:rPr lang="ru-RU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творчечких</a:t>
            </a:r>
            <a:endParaRPr lang="ru-RU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способностей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39752" y="4123591"/>
            <a:ext cx="17395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Сохранение</a:t>
            </a:r>
          </a:p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 укрепление</a:t>
            </a:r>
          </a:p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здоровья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504" y="3080643"/>
            <a:ext cx="20778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Радость,</a:t>
            </a:r>
          </a:p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эмоциональное </a:t>
            </a:r>
          </a:p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удовлетворение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504" y="1521017"/>
            <a:ext cx="2374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Осознание малой</a:t>
            </a:r>
          </a:p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и большой Родины</a:t>
            </a:r>
          </a:p>
        </p:txBody>
      </p:sp>
      <p:pic>
        <p:nvPicPr>
          <p:cNvPr id="15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51745"/>
            <a:ext cx="647337" cy="50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083" y="2635172"/>
            <a:ext cx="647337" cy="50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956" y="1555051"/>
            <a:ext cx="647337" cy="50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97428">
            <a:off x="4327011" y="1044193"/>
            <a:ext cx="647337" cy="50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34351" flipH="1">
            <a:off x="5980868" y="1091318"/>
            <a:ext cx="603824" cy="39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6073" flipH="1">
            <a:off x="5980868" y="2596497"/>
            <a:ext cx="603824" cy="39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0551" flipH="1">
            <a:off x="5336425" y="3342502"/>
            <a:ext cx="603824" cy="39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18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ng.pngtree.com/png-vector/20220724/ourmid/pngtree-kids-jumping-happy-boy-girl-png-image_60630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858" y="5085184"/>
            <a:ext cx="4536505" cy="206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png.pngtree.com/png-vector/20220724/ourmid/pngtree-kids-jumping-happy-boy-girl-png-image_60630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5" y="5085184"/>
            <a:ext cx="4536505" cy="206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01109" y="119016"/>
            <a:ext cx="254896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</a:rPr>
              <a:t>Пояснительная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</a:rPr>
              <a:t>записка</a:t>
            </a:r>
            <a:endParaRPr lang="ru-RU" b="1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9" y="488348"/>
            <a:ext cx="853783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отдыха, оздоровления и занятости детей и молодёжи является одним из приоритетных направлений социальной политики, важным аспектом образовательной деятельности, который позволяет сделать педагогический процесс непрерывным в течение всего года.</a:t>
            </a:r>
          </a:p>
          <a:p>
            <a:pPr algn="just"/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Каникулы</a:t>
            </a:r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важный период в жизни детей и подростков. Для педагогов это время связано с особой ответственностью.</a:t>
            </a:r>
          </a:p>
          <a:p>
            <a:pPr algn="just"/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Как свидетельствует опыт работы </a:t>
            </a:r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учреждение образования</a:t>
            </a:r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оставление детей и подростков без педагогического влияния в период  летних каникул чревато неприятными последствиями: в условиях избытка свободного времени и отсутствия контроля взрослых возникают условия для их асоциального поведения, приобщения к курению, злоупотреблению алкоголем, организации опасных забав, ведущих к травматизму, совершению противоправных действий.  Предоставленные сами себе дети подвержены влиянию улицы, дорожно-транспортным происшествиям, несчастным случаям, они невольно попадают в группы риска.</a:t>
            </a:r>
          </a:p>
          <a:p>
            <a:pPr algn="just"/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Поэтому очень важно качественно и ответственно решить непростой вопрос: как, с помощью каких форм и методов, организовать каникулярное время так, чтобы обучающиеся хорошо отдохнули, поправили здоровье, набрались сил, пополнили свои знания, научились чему-то новому, приобрели новых друзей и при этом находились под контролем взрослых. Важно также, чтобы выбранные формы и методы занятости и отдыха детей были реалистичны с точки зрения имеющихся средств и сил (материальных, финансовых, творческих и т.д.).</a:t>
            </a:r>
            <a:endParaRPr lang="ru-RU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326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6044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 летний период учреждение образования по-прежнему остается главным организатором занятости, отдыха и оздоровления детей, организуя не только социальную защиту, работу по профилактике преступлений и правонарушений учащихся, но и способствуя творческому развитию, обогащению духовного мира и интеллекта детей и подростков, их социализации с учетом реалий современной жизни через организованные формы.</a:t>
            </a:r>
            <a:endParaRPr lang="ru-RU" alt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</a:t>
            </a:r>
          </a:p>
          <a:p>
            <a:pPr algn="just"/>
            <a:r>
              <a:rPr lang="ru-RU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Планируя воспитательную работу по занятости и оздоровлению детей на лето 2024 года, прежде всего необходимо учитывать контингент детей, обучающихся в школе. На конец года был проведен социально- психологический анализ семей обучающихся в МКОУ  СОШ </a:t>
            </a:r>
            <a:r>
              <a:rPr lang="ru-RU" alt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им.А.А.Фадеева</a:t>
            </a:r>
            <a:r>
              <a:rPr lang="ru-RU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 исходя из этого, были сделаны следующие выводы: в государственной поддержке нуждаются обучающиеся из:</a:t>
            </a:r>
          </a:p>
          <a:p>
            <a:pPr algn="just"/>
            <a:r>
              <a:rPr lang="ru-RU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Учащихся «группы риска» ( в том числе на ВШУ; на учёте в КДН и ЗП; на учёте  в  ОМВД и ПДН)- 12 </a:t>
            </a:r>
          </a:p>
          <a:p>
            <a:pPr algn="just"/>
            <a:r>
              <a:rPr lang="ru-RU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Учащихся-инвалидов -6</a:t>
            </a:r>
          </a:p>
          <a:p>
            <a:pPr algn="just"/>
            <a:r>
              <a:rPr lang="ru-RU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Семей социального риска/в них детей -1/5</a:t>
            </a:r>
          </a:p>
          <a:p>
            <a:pPr algn="just"/>
            <a:r>
              <a:rPr lang="ru-RU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Неполных семей/ в них детей  -12/16</a:t>
            </a:r>
          </a:p>
          <a:p>
            <a:pPr algn="just"/>
            <a:r>
              <a:rPr lang="ru-RU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Многодетных семей/ в них детей -90/289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– сироты и дети, находящиеся под опекой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попечительством - 12</a:t>
            </a:r>
          </a:p>
          <a:p>
            <a:pPr algn="just"/>
            <a:r>
              <a:rPr lang="ru-RU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Малообеспеченных  семей/ в них  детей-73/182</a:t>
            </a:r>
          </a:p>
          <a:p>
            <a:pPr algn="just"/>
            <a:r>
              <a:rPr lang="ru-RU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Семей переселенцев  и беженцев-0</a:t>
            </a:r>
            <a:endParaRPr lang="ru-RU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12052" y="5022900"/>
            <a:ext cx="8378696" cy="2036858"/>
            <a:chOff x="312052" y="5022900"/>
            <a:chExt cx="8378696" cy="2036858"/>
          </a:xfrm>
        </p:grpSpPr>
        <p:pic>
          <p:nvPicPr>
            <p:cNvPr id="3" name="Picture 4" descr="https://png.pngtree.com/png-vector/20220724/ourmid/pngtree-kids-jumping-happy-boy-girl-png-image_606302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52" y="5022900"/>
              <a:ext cx="4469331" cy="2036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https://png.pngtree.com/png-vector/20220724/ourmid/pngtree-kids-jumping-happy-boy-girl-png-image_606302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3385" y="5112218"/>
              <a:ext cx="4077363" cy="1858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0134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ее содержимое 2"/>
          <p:cNvSpPr txBox="1">
            <a:spLocks/>
          </p:cNvSpPr>
          <p:nvPr/>
        </p:nvSpPr>
        <p:spPr>
          <a:xfrm>
            <a:off x="467995" y="279400"/>
            <a:ext cx="8392160" cy="5588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анализе о</a:t>
            </a:r>
            <a:r>
              <a:rPr lang="ru-RU" altLang="en-US" sz="1600" b="1" dirty="0" smtClean="0">
                <a:ln w="12700" cap="flat" cmpd="sng">
                  <a:noFill/>
                  <a:prstDash val="solid"/>
                  <a:headEnd type="none" w="med" len="med"/>
                  <a:tailEnd type="none" w="med" len="med"/>
                </a:ln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рганизации занятости, трудоустройства и отдыха несовершеннолетних  в летний  каникулярный период 2023 года,</a:t>
            </a:r>
            <a:r>
              <a:rPr lang="ru-RU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изучив потребности детей и их родителей в организации отдыха и занятости детей  по месту жительства, данных о состоянии здоровья детей и подростков, было выявлено: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потребность детей в оздоровлении и невозможность родителей обеспечить их в летний период из-за низкого материального состояния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желание учащихся 7-10  классов заработать в летний период.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Исходя из вышеизложенного, МКОУ СОШ </a:t>
            </a:r>
            <a:r>
              <a:rPr lang="ru-RU" alt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им.А.А.Фадеева</a:t>
            </a:r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на  летний период 2024 года планирует открыть ДОЛ «Алые паруса» по месту жительства с дневным пребыванием   2 смены: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18.06-08.07.2023 г.-2 смена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12.07-01.08.2024 г.-3 смена.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Так же планируется трудоустройство  несовершеннолетних в возрасте 14-18 лет.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en-US" sz="1600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09991" y="4884115"/>
            <a:ext cx="8378696" cy="2036858"/>
            <a:chOff x="312052" y="5022900"/>
            <a:chExt cx="8378696" cy="2036858"/>
          </a:xfrm>
        </p:grpSpPr>
        <p:pic>
          <p:nvPicPr>
            <p:cNvPr id="4" name="Picture 4" descr="https://png.pngtree.com/png-vector/20220724/ourmid/pngtree-kids-jumping-happy-boy-girl-png-image_606302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52" y="5022900"/>
              <a:ext cx="4469331" cy="2036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https://png.pngtree.com/png-vector/20220724/ourmid/pngtree-kids-jumping-happy-boy-girl-png-image_606302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3385" y="5112218"/>
              <a:ext cx="4077363" cy="1858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58209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492"/>
            <a:ext cx="9144001" cy="6925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лако 1"/>
          <p:cNvSpPr/>
          <p:nvPr/>
        </p:nvSpPr>
        <p:spPr>
          <a:xfrm>
            <a:off x="1907704" y="476672"/>
            <a:ext cx="5040560" cy="173978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Цель летней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кампании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971600" y="5373216"/>
            <a:ext cx="3384376" cy="136815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Совершенствование системы</a:t>
            </a:r>
            <a:r>
              <a:rPr lang="ru-RU" altLang="x-none" sz="14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оздоровления,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занятости детей и подростков в современных условиях летнего отдыха. </a:t>
            </a:r>
            <a:endParaRPr lang="ru-RU" sz="1400" b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716016" y="5373216"/>
            <a:ext cx="3600400" cy="136815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Содействие жизненному, психическому,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интеллектуальному,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нравственному и духовному развитию детей, решение проблемы занятости детей в каникулярное время</a:t>
            </a:r>
            <a:endParaRPr lang="ru-RU" sz="1200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569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2267744" y="116632"/>
            <a:ext cx="4464496" cy="1584176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Задачи летней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кампании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48" y="1689575"/>
            <a:ext cx="1830338" cy="136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0634" y="1844824"/>
            <a:ext cx="30604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Обеспечение доступности труда, </a:t>
            </a:r>
          </a:p>
          <a:p>
            <a:pPr algn="ctr"/>
            <a:r>
              <a:rPr lang="ru-RU" sz="1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организованного отдыха </a:t>
            </a:r>
          </a:p>
          <a:p>
            <a:pPr algn="ctr"/>
            <a:r>
              <a:rPr lang="ru-RU" sz="1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 оздоровления </a:t>
            </a:r>
          </a:p>
          <a:p>
            <a:pPr algn="ctr"/>
            <a:r>
              <a:rPr lang="ru-RU" sz="1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всех категорий детей и подростков.</a:t>
            </a:r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01" name="Picture 5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22"/>
          <a:stretch/>
        </p:blipFill>
        <p:spPr bwMode="auto">
          <a:xfrm>
            <a:off x="361472" y="3429000"/>
            <a:ext cx="1792114" cy="146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38023" y="3839368"/>
            <a:ext cx="2294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Обеспечение требований </a:t>
            </a:r>
          </a:p>
          <a:p>
            <a:pPr algn="ctr"/>
            <a:r>
              <a:rPr lang="ru-RU" sz="1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к безопасности детей </a:t>
            </a:r>
          </a:p>
          <a:p>
            <a:pPr algn="ctr"/>
            <a:r>
              <a:rPr lang="ru-RU" sz="1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 период летнего отдыха.</a:t>
            </a:r>
            <a:r>
              <a:rPr lang="ru-RU" sz="1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ru-RU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03" name="Picture 7" descr="https://sun1-86.userapi.com/impg/Q9O_igR_Na2tE_SfOEmKn0tTkkCgT0EafYC9Yw/B2qqQTCv-tU.jpg?size=1108x768&amp;quality=95&amp;sign=e2985a9fc5abb6f9aac787ddc1d1e71f&amp;c_uniq_tag=oDKzKZo7m7FCWNZ4X2tsK50Uowpyj9IAjBpciTdpkrI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10644" r="14521"/>
          <a:stretch/>
        </p:blipFill>
        <p:spPr bwMode="auto">
          <a:xfrm>
            <a:off x="393406" y="5157192"/>
            <a:ext cx="1690021" cy="143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39752" y="5459813"/>
            <a:ext cx="18582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ru-RU" sz="1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Дальнейшее развитие</a:t>
            </a:r>
          </a:p>
          <a:p>
            <a:pPr algn="ctr">
              <a:buNone/>
            </a:pPr>
            <a:r>
              <a:rPr lang="ru-RU" sz="1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системы летнего</a:t>
            </a:r>
          </a:p>
          <a:p>
            <a:pPr algn="ctr">
              <a:buNone/>
            </a:pPr>
            <a:r>
              <a:rPr lang="ru-RU" sz="1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каникулярного </a:t>
            </a:r>
          </a:p>
          <a:p>
            <a:pPr algn="ctr">
              <a:buNone/>
            </a:pPr>
            <a:r>
              <a:rPr lang="ru-RU" sz="1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оздоровления детей</a:t>
            </a:r>
            <a:endParaRPr lang="ru-RU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05" name="Picture 9" descr="https://moi-universitet.ru/image/cache/catalog/%20%D0%BF%D0%BB%D0%B0%D1%82%D0%BD%D1%8B%D0%B5%20%D0%BA%D1%83%D1%80%D1%81%D1%8B/38./38-4-768x76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1" b="21508"/>
          <a:stretch/>
        </p:blipFill>
        <p:spPr bwMode="auto">
          <a:xfrm>
            <a:off x="4681987" y="2663224"/>
            <a:ext cx="2037656" cy="132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26032" y="2768153"/>
            <a:ext cx="25859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Совершенствование подготовки</a:t>
            </a:r>
          </a:p>
          <a:p>
            <a:pPr algn="ctr"/>
            <a:r>
              <a:rPr lang="ru-RU" sz="1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педагогических кадров, </a:t>
            </a:r>
          </a:p>
          <a:p>
            <a:pPr algn="ctr"/>
            <a:r>
              <a:rPr lang="ru-RU" sz="1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занимающихся</a:t>
            </a:r>
          </a:p>
          <a:p>
            <a:pPr algn="ctr"/>
            <a:r>
              <a:rPr lang="ru-RU" sz="1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организацией летней</a:t>
            </a:r>
          </a:p>
          <a:p>
            <a:pPr algn="ctr"/>
            <a:r>
              <a:rPr lang="ru-RU" sz="1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оздоровительной кампании.</a:t>
            </a:r>
            <a:endParaRPr lang="ru-RU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AutoShape 11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81" y="4075504"/>
            <a:ext cx="1556719" cy="121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719643" y="4274332"/>
            <a:ext cx="22363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Усиление работы с детьми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из многодетных и неполных семей,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детей, оставшихся 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без попечения родителей.</a:t>
            </a:r>
            <a:endParaRPr lang="ru-RU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58036" y="5906003"/>
            <a:ext cx="23979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 </a:t>
            </a:r>
            <a:r>
              <a:rPr lang="ru-RU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Использование </a:t>
            </a:r>
            <a:r>
              <a:rPr lang="ru-RU" sz="1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малозатратных</a:t>
            </a:r>
            <a:r>
              <a:rPr lang="ru-RU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форм отдыха и оздоровлени</a:t>
            </a:r>
            <a:r>
              <a:rPr lang="ru-RU" sz="1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я </a:t>
            </a:r>
            <a:endParaRPr lang="ru-RU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560542"/>
            <a:ext cx="1521984" cy="112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https://papik.pro/uploads/posts/2023-03/1678348234_papik-pro-p-krasnii-korabl-risunok-malenkii-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5" t="4210" b="3151"/>
          <a:stretch/>
        </p:blipFill>
        <p:spPr bwMode="auto">
          <a:xfrm>
            <a:off x="683568" y="116632"/>
            <a:ext cx="1115045" cy="11078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113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26064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411760" y="260617"/>
            <a:ext cx="3329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Реализуются через направления</a:t>
            </a: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2051720" y="764704"/>
            <a:ext cx="3839386" cy="1656184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Направления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690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Занятость 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подростков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Культурно-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досуговые и </a:t>
            </a:r>
            <a:endParaRPr lang="ru-RU" altLang="x-none" b="1" i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спортивно-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массовые</a:t>
            </a:r>
            <a:endParaRPr lang="ru-RU" altLang="x-none" b="1" i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мероприятия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716177"/>
            <a:ext cx="28184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Культурно - досуговые </a:t>
            </a:r>
          </a:p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 спортивно массовые</a:t>
            </a:r>
          </a:p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мероприятия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3501008"/>
            <a:ext cx="17281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Работа ДОЛ </a:t>
            </a:r>
          </a:p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«Алые паруса»</a:t>
            </a:r>
          </a:p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 дневным </a:t>
            </a:r>
          </a:p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пребыванием </a:t>
            </a:r>
          </a:p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детей 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72200" y="2854677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Занятость </a:t>
            </a:r>
          </a:p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подростков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12052" y="5022900"/>
            <a:ext cx="8378696" cy="2036858"/>
            <a:chOff x="312052" y="5022900"/>
            <a:chExt cx="8378696" cy="2036858"/>
          </a:xfrm>
        </p:grpSpPr>
        <p:pic>
          <p:nvPicPr>
            <p:cNvPr id="11" name="Picture 4" descr="https://png.pngtree.com/png-vector/20220724/ourmid/pngtree-kids-jumping-happy-boy-girl-png-image_606302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52" y="5022900"/>
              <a:ext cx="4469331" cy="2036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https://png.pngtree.com/png-vector/20220724/ourmid/pngtree-kids-jumping-happy-boy-girl-png-image_606302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3385" y="5112218"/>
              <a:ext cx="4077363" cy="1858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2" descr="https://papik.pro/uploads/posts/2023-03/1678348234_papik-pro-p-krasnii-korabl-risunok-malenkii-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5" t="4210" b="3151"/>
          <a:stretch/>
        </p:blipFill>
        <p:spPr bwMode="auto">
          <a:xfrm>
            <a:off x="683568" y="116632"/>
            <a:ext cx="1115045" cy="11078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376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12052" y="5022900"/>
            <a:ext cx="8378696" cy="2036858"/>
            <a:chOff x="312052" y="5022900"/>
            <a:chExt cx="8378696" cy="2036858"/>
          </a:xfrm>
        </p:grpSpPr>
        <p:pic>
          <p:nvPicPr>
            <p:cNvPr id="3" name="Picture 4" descr="https://png.pngtree.com/png-vector/20220724/ourmid/pngtree-kids-jumping-happy-boy-girl-png-image_606302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52" y="5022900"/>
              <a:ext cx="4469331" cy="2036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https://png.pngtree.com/png-vector/20220724/ourmid/pngtree-kids-jumping-happy-boy-girl-png-image_606302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3385" y="5112218"/>
              <a:ext cx="4077363" cy="1858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uk-UA" sz="1800" b="1" dirty="0" smtClean="0">
                <a:ln w="22225">
                  <a:noFill/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 </a:t>
            </a:r>
            <a:r>
              <a:rPr lang="uk-UA" sz="1800" b="1" dirty="0" err="1" smtClean="0">
                <a:ln w="22225">
                  <a:noFill/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работе</a:t>
            </a:r>
            <a:r>
              <a:rPr lang="uk-UA" sz="1800" b="1" dirty="0" smtClean="0">
                <a:ln w="22225">
                  <a:noFill/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ru-RU" altLang="uk-UA" sz="1800" b="1" dirty="0" smtClean="0">
                <a:ln w="22225">
                  <a:noFill/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детского оздоровительного </a:t>
            </a:r>
            <a:r>
              <a:rPr lang="uk-UA" sz="1800" b="1" dirty="0" smtClean="0">
                <a:ln w="22225">
                  <a:noFill/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sz="1800" b="1" dirty="0" err="1" smtClean="0">
                <a:ln w="22225">
                  <a:noFill/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лагер</a:t>
            </a:r>
            <a:r>
              <a:rPr lang="ru-RU" altLang="uk-UA" sz="1800" b="1" dirty="0" smtClean="0">
                <a:ln w="22225">
                  <a:noFill/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я </a:t>
            </a:r>
            <a:br>
              <a:rPr lang="ru-RU" altLang="uk-UA" sz="1800" b="1" dirty="0" smtClean="0">
                <a:ln w="22225">
                  <a:noFill/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altLang="uk-UA" sz="1800" b="1" dirty="0" smtClean="0">
                <a:ln w="22225">
                  <a:noFill/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</a:t>
            </a:r>
            <a:r>
              <a:rPr lang="uk-UA" sz="1800" b="1" dirty="0" smtClean="0">
                <a:ln w="22225">
                  <a:noFill/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sz="1800" b="1" dirty="0" err="1" smtClean="0">
                <a:ln w="22225">
                  <a:noFill/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дневн</a:t>
            </a:r>
            <a:r>
              <a:rPr lang="ru-RU" altLang="uk-UA" sz="1800" b="1" dirty="0" err="1" smtClean="0">
                <a:ln w="22225">
                  <a:noFill/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ым</a:t>
            </a:r>
            <a:r>
              <a:rPr lang="uk-UA" sz="1800" b="1" dirty="0" smtClean="0">
                <a:ln w="22225">
                  <a:noFill/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sz="1800" b="1" dirty="0" err="1" smtClean="0">
                <a:ln w="22225">
                  <a:noFill/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пребывани</a:t>
            </a:r>
            <a:r>
              <a:rPr lang="ru-RU" altLang="uk-UA" sz="1800" b="1" dirty="0" smtClean="0">
                <a:ln w="22225">
                  <a:noFill/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ем</a:t>
            </a:r>
            <a:r>
              <a:rPr lang="uk-UA" sz="1800" b="1" dirty="0" smtClean="0">
                <a:ln w="22225">
                  <a:noFill/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  «</a:t>
            </a:r>
            <a:r>
              <a:rPr lang="ru-RU" altLang="uk-UA" sz="1800" b="1" dirty="0" smtClean="0">
                <a:ln w="22225">
                  <a:noFill/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Алые паруса</a:t>
            </a:r>
            <a:r>
              <a:rPr lang="uk-UA" sz="1800" b="1" dirty="0" smtClean="0">
                <a:ln w="22225">
                  <a:noFill/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» </a:t>
            </a:r>
            <a:br>
              <a:rPr lang="uk-UA" sz="1800" b="1" dirty="0" smtClean="0">
                <a:ln w="22225">
                  <a:noFill/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uk-UA" sz="1800" b="1" dirty="0" err="1" smtClean="0">
                <a:ln w="22225">
                  <a:noFill/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основан</a:t>
            </a:r>
            <a:r>
              <a:rPr lang="ru-RU" altLang="uk-UA" sz="1800" b="1" dirty="0" smtClean="0">
                <a:ln w="22225">
                  <a:noFill/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ого</a:t>
            </a:r>
            <a:r>
              <a:rPr lang="uk-UA" sz="1800" b="1" dirty="0" smtClean="0">
                <a:ln w="22225">
                  <a:noFill/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на </a:t>
            </a:r>
            <a:r>
              <a:rPr lang="uk-UA" sz="1800" b="1" dirty="0" err="1" smtClean="0">
                <a:ln w="22225">
                  <a:noFill/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базе</a:t>
            </a:r>
            <a:r>
              <a:rPr lang="uk-UA" sz="1800" b="1" dirty="0" smtClean="0">
                <a:ln w="22225">
                  <a:noFill/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br>
              <a:rPr lang="uk-UA" sz="1800" b="1" dirty="0" smtClean="0">
                <a:ln w="22225">
                  <a:noFill/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altLang="uk-UA" sz="1800" b="1" dirty="0" smtClean="0">
                <a:ln w="22225">
                  <a:noFill/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МКОУ СОШ им. </a:t>
            </a:r>
            <a:r>
              <a:rPr lang="ru-RU" altLang="uk-UA" sz="1800" b="1" dirty="0" err="1" smtClean="0">
                <a:ln w="22225">
                  <a:noFill/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А.А.Фадеева</a:t>
            </a:r>
            <a:r>
              <a:rPr lang="ru-RU" altLang="uk-UA" sz="1800" b="1" dirty="0" smtClean="0">
                <a:ln w="22225">
                  <a:noFill/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r>
              <a:rPr lang="ru-RU" altLang="uk-UA" sz="1800" b="1" dirty="0" smtClean="0">
                <a:ln w="22225">
                  <a:noFill/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 лето 2024 год</a:t>
            </a:r>
            <a:endParaRPr lang="ru-RU" altLang="uk-UA" sz="1800" b="1" dirty="0">
              <a:ln w="22225">
                <a:noFill/>
                <a:prstDash val="solid"/>
              </a:ln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009" y="1772816"/>
            <a:ext cx="885698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Организация лагерей дневного пребывания - одна из интереснейших и важнейших форм работы с детьми в летний период.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Основная миссия лагеря дневного пребывания - организация свободного времени детей, отдыха, их здоровья в летний период.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ru-RU" alt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Детский оздоровительный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лагерь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дневного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пребывания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  «</a:t>
            </a:r>
            <a:r>
              <a:rPr lang="ru-RU" alt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Алые паруса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»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основан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на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базе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МКОУ СОШ им. </a:t>
            </a:r>
            <a:r>
              <a:rPr lang="ru-RU" alt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А.А.Фадеева</a:t>
            </a:r>
            <a:r>
              <a:rPr lang="ru-RU" alt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с. Чугуевка.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Дети будут находится  в лагере с 08 .30 до 15.30 часов.</a:t>
            </a:r>
          </a:p>
          <a:p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Лагерь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создан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с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целью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реализации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права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каждого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ребенка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на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полноценный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отдых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оздоровление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укрепление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здоровья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удовлетворение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интересов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и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духовных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запросов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согласно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 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духовным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потребностям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детей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школьного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возраста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По программе  РДДМ «Орлята России». Данная программа  по своей направленности является патриотической с включением элементов экологического воспитания.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endParaRPr lang="ru-RU" altLang="en-US" dirty="0"/>
          </a:p>
        </p:txBody>
      </p:sp>
      <p:pic>
        <p:nvPicPr>
          <p:cNvPr id="7" name="Picture 2" descr="https://papik.pro/uploads/posts/2023-03/1678348234_papik-pro-p-krasnii-korabl-risunok-malenkii-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5" t="4210" b="3151"/>
          <a:stretch/>
        </p:blipFill>
        <p:spPr bwMode="auto">
          <a:xfrm>
            <a:off x="683568" y="116632"/>
            <a:ext cx="1115045" cy="11078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079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223" y="476672"/>
            <a:ext cx="878497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Режим дня </a:t>
            </a:r>
          </a:p>
          <a:p>
            <a:pPr algn="ctr"/>
            <a:endParaRPr lang="ru-RU" altLang="en-US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ctr"/>
            <a:r>
              <a:rPr lang="ru-RU" alt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</a:t>
            </a:r>
            <a:endParaRPr lang="ru-RU" altLang="en-US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08.300-09.30 – приём детей, санитарный осмотр.</a:t>
            </a:r>
            <a:endParaRPr lang="ru-RU" alt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09.30-10.00–зарядка, туалет. </a:t>
            </a:r>
            <a:endParaRPr lang="ru-RU" alt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10.00- 10.10 - Перекличка отрядов, информация о предстоящих событиях дня, поднятие государственного флага РФ с исполнением гимна РФ, Утренняя линейка.</a:t>
            </a:r>
            <a:endParaRPr lang="ru-RU" alt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10.10 -10.30 – Завтрак. Начинается с творческой презентации меню, которая включает информацию о пользе продуктов.  </a:t>
            </a:r>
            <a:endParaRPr lang="ru-RU" alt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10.30-12.00 – Работа по программе лагеря, по плану отрядов, общественно-полезный труд, работа кружков. Обязательно чередование спокойного и активного видов деятельности. </a:t>
            </a:r>
            <a:endParaRPr lang="ru-RU" alt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12.00-13.00 – Оздоровительные процедуры. Рекомендуются подвижные игры и прогулки на свежем воздухе, принятие солнечных ванн. </a:t>
            </a:r>
            <a:endParaRPr lang="ru-RU" alt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13.00-13.30 – Обед. Знакомство отрядов с меню, представленным на обед.</a:t>
            </a:r>
            <a:endParaRPr lang="ru-RU" alt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13.30-14.30 – Свободное время. В это время дети могут поиграть в спокойные настольные игры, почитать книги, порисовать.</a:t>
            </a:r>
          </a:p>
          <a:p>
            <a:pPr algn="just"/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14.30-15.00- Подвижные игры.</a:t>
            </a:r>
            <a:endParaRPr lang="ru-RU" alt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15.00 – 15.30 - Время для подведения с детьми итогов дня, проведения анализа. Уборка помещений, уход домой.</a:t>
            </a:r>
            <a:endParaRPr lang="ru-RU" alt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en-US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312052" y="5022900"/>
            <a:ext cx="8378696" cy="2036858"/>
            <a:chOff x="312052" y="5022900"/>
            <a:chExt cx="8378696" cy="2036858"/>
          </a:xfrm>
        </p:grpSpPr>
        <p:pic>
          <p:nvPicPr>
            <p:cNvPr id="4" name="Picture 4" descr="https://png.pngtree.com/png-vector/20220724/ourmid/pngtree-kids-jumping-happy-boy-girl-png-image_606302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52" y="5022900"/>
              <a:ext cx="4469331" cy="2036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https://png.pngtree.com/png-vector/20220724/ourmid/pngtree-kids-jumping-happy-boy-girl-png-image_606302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3385" y="5112218"/>
              <a:ext cx="4077363" cy="1858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2" descr="https://papik.pro/uploads/posts/2023-03/1678348234_papik-pro-p-krasnii-korabl-risunok-malenkii-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5" t="4210" b="3151"/>
          <a:stretch/>
        </p:blipFill>
        <p:spPr bwMode="auto">
          <a:xfrm>
            <a:off x="624113" y="188640"/>
            <a:ext cx="1115045" cy="11078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3539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578*556"/>
  <p:tag name="TABLE_ENDDRAG_RECT" val="99*41*578*5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60*317"/>
  <p:tag name="TABLE_ENDDRAG_RECT" val="27*116*660*31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1694</Words>
  <Application>Microsoft Office PowerPoint</Application>
  <PresentationFormat>Экран (4:3)</PresentationFormat>
  <Paragraphs>184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N51</cp:lastModifiedBy>
  <cp:revision>15</cp:revision>
  <dcterms:created xsi:type="dcterms:W3CDTF">2024-05-13T03:15:44Z</dcterms:created>
  <dcterms:modified xsi:type="dcterms:W3CDTF">2024-05-28T06:17:21Z</dcterms:modified>
</cp:coreProperties>
</file>